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hDJ4wEgSKibKmMmdSVvmBq4+i9h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leksandr Smirn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96CBD2-4F94-42AA-AB46-C57CC63AA55D}">
  <a:tblStyle styleId="{5596CBD2-4F94-42AA-AB46-C57CC63AA5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44" Type="http://schemas.openxmlformats.org/officeDocument/2006/relationships/font" Target="fonts/Oswald-bold.fntdata"/><Relationship Id="rId21" Type="http://schemas.openxmlformats.org/officeDocument/2006/relationships/slide" Target="slides/slide15.xml"/><Relationship Id="rId43"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19T19:24:27.077">
    <p:pos x="10" y="10"/>
    <p:text>Maybe, plot a diagonal line separating the cluster to show your point.</p:text>
    <p:extLst>
      <p:ext uri="{C676402C-5697-4E1C-873F-D02D1690AC5C}">
        <p15:threadingInfo timeZoneBias="0"/>
      </p:ext>
      <p:ext uri="http://customooxmlschemas.google.com/">
        <go:slidesCustomData xmlns:go="http://customooxmlschemas.google.com/" commentPostId="AAAAeo9FBr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19T19:25:45.317">
    <p:pos x="5276" y="991"/>
    <p:text>Use consistent notation across your slides</p:text>
    <p:extLst>
      <p:ext uri="{C676402C-5697-4E1C-873F-D02D1690AC5C}">
        <p15:threadingInfo timeZoneBias="0"/>
      </p:ext>
      <p:ext uri="http://customooxmlschemas.google.com/">
        <go:slidesCustomData xmlns:go="http://customooxmlschemas.google.com/" commentPostId="AAAAeo9FBr4"/>
      </p:ext>
    </p:extLst>
  </p:cm>
  <p:cm authorId="0" idx="3" dt="2022-08-19T19:26:25.295">
    <p:pos x="7512" y="1911"/>
    <p:text>Why VIP&gt;1 corresponds to significant features</p:text>
    <p:extLst>
      <p:ext uri="{C676402C-5697-4E1C-873F-D02D1690AC5C}">
        <p15:threadingInfo timeZoneBias="0"/>
      </p:ext>
      <p:ext uri="http://customooxmlschemas.google.com/">
        <go:slidesCustomData xmlns:go="http://customooxmlschemas.google.com/" commentPostId="AAAAeo9FBr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igenvector.com/different-kinds-of-pls-weights-loadings-and-what-to-look-a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dpi.com/2218-1989/12/6/491/htm#fig_body_display_metabolites-12-00491-f001"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571cb0de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4571cb0de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500">
                <a:solidFill>
                  <a:srgbClr val="292929"/>
                </a:solidFill>
                <a:highlight>
                  <a:srgbClr val="FFFFFF"/>
                </a:highlight>
                <a:latin typeface="Georgia"/>
                <a:ea typeface="Georgia"/>
                <a:cs typeface="Georgia"/>
                <a:sym typeface="Georgia"/>
              </a:rPr>
              <a:t>The purpose of normalization is </a:t>
            </a:r>
            <a:r>
              <a:rPr b="1" lang="en-US" sz="1200">
                <a:solidFill>
                  <a:srgbClr val="BDC1C6"/>
                </a:solidFill>
                <a:highlight>
                  <a:srgbClr val="202124"/>
                </a:highlight>
                <a:latin typeface="Roboto"/>
                <a:ea typeface="Roboto"/>
                <a:cs typeface="Roboto"/>
                <a:sym typeface="Roboto"/>
              </a:rPr>
              <a:t>to change the values of numeric columns in the dataset to a common scale, without distorting differences in the ranges of values</a:t>
            </a:r>
            <a:r>
              <a:rPr lang="en-US" sz="1200">
                <a:solidFill>
                  <a:srgbClr val="BDC1C6"/>
                </a:solidFill>
                <a:highlight>
                  <a:srgbClr val="202124"/>
                </a:highlight>
                <a:latin typeface="Roboto"/>
                <a:ea typeface="Roboto"/>
                <a:cs typeface="Roboto"/>
                <a:sym typeface="Roboto"/>
              </a:rPr>
              <a:t>.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rPr lang="en-US" sz="1200">
                <a:solidFill>
                  <a:srgbClr val="BDC1C6"/>
                </a:solidFill>
                <a:highlight>
                  <a:srgbClr val="202124"/>
                </a:highlight>
                <a:latin typeface="Roboto"/>
                <a:ea typeface="Roboto"/>
                <a:cs typeface="Roboto"/>
                <a:sym typeface="Roboto"/>
              </a:rPr>
              <a:t>Mean-centering:  </a:t>
            </a:r>
            <a:r>
              <a:rPr b="1" lang="en-US" sz="1200">
                <a:solidFill>
                  <a:srgbClr val="BDC1C6"/>
                </a:solidFill>
                <a:highlight>
                  <a:srgbClr val="202124"/>
                </a:highlight>
                <a:latin typeface="Roboto"/>
                <a:ea typeface="Roboto"/>
                <a:cs typeface="Roboto"/>
                <a:sym typeface="Roboto"/>
              </a:rPr>
              <a:t>doing so will help reduce multicollinearity in a regression model</a:t>
            </a:r>
            <a:r>
              <a:rPr lang="en-US" sz="1200">
                <a:solidFill>
                  <a:srgbClr val="BDC1C6"/>
                </a:solidFill>
                <a:highlight>
                  <a:srgbClr val="202124"/>
                </a:highlight>
                <a:latin typeface="Roboto"/>
                <a:ea typeface="Roboto"/>
                <a:cs typeface="Roboto"/>
                <a:sym typeface="Roboto"/>
              </a:rPr>
              <a:t>.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rPr lang="en-US" sz="1500">
                <a:solidFill>
                  <a:srgbClr val="292929"/>
                </a:solidFill>
                <a:highlight>
                  <a:srgbClr val="FFFFFF"/>
                </a:highlight>
                <a:latin typeface="Georgia"/>
                <a:ea typeface="Georgia"/>
                <a:cs typeface="Georgia"/>
                <a:sym typeface="Georgia"/>
              </a:rPr>
              <a:t>Example why normalization: Let’s say we have a dataset containing two variables: time traveled and distance covered. Time is measured in hours (e.g. 5, 10, 25 hours ) and distance in miles (e.g. 500, 800, 1200 miles).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rPr lang="en-US" sz="1500">
                <a:solidFill>
                  <a:srgbClr val="292929"/>
                </a:solidFill>
                <a:highlight>
                  <a:srgbClr val="FFFFFF"/>
                </a:highlight>
                <a:latin typeface="Georgia"/>
                <a:ea typeface="Georgia"/>
                <a:cs typeface="Georgia"/>
                <a:sym typeface="Georgia"/>
              </a:rPr>
              <a:t>One obvious problem of course is that these two variables are measured in two different units — one in hours and the other in miles. The other problem — which is not obvious but if you take a closer look you'll find it — is the distribution of data, which is quite different in these two variables (both within and between variables).</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571cb0de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4571cb0de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571cb0de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4571cb0de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571cb0de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4571cb0de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571cb0dee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4571cb0dee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571cb0dee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4571cb0de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rPr lang="en-US" sz="1150">
                <a:solidFill>
                  <a:srgbClr val="232629"/>
                </a:solidFill>
                <a:highlight>
                  <a:srgbClr val="FFFFFF"/>
                </a:highlight>
              </a:rPr>
              <a:t>The "weights" in a PLS model are used to translate E_a (the </a:t>
            </a:r>
            <a:r>
              <a:rPr i="1" lang="en-US" sz="1150">
                <a:solidFill>
                  <a:srgbClr val="232629"/>
                </a:solidFill>
                <a:highlight>
                  <a:srgbClr val="FFFFFF"/>
                </a:highlight>
              </a:rPr>
              <a:t>deflated</a:t>
            </a:r>
            <a:r>
              <a:rPr lang="en-US" sz="1150">
                <a:solidFill>
                  <a:srgbClr val="232629"/>
                </a:solidFill>
                <a:highlight>
                  <a:srgbClr val="FFFFFF"/>
                </a:highlight>
              </a:rPr>
              <a:t> X matrices) to a column in the scores matrix t_a. Deflation occurs after each step of the algorithm by subtracting the variance accounted for by the new component. Loadings on the other hand, translate T to X.</a:t>
            </a:r>
            <a:endParaRPr sz="1150">
              <a:solidFill>
                <a:srgbClr val="232629"/>
              </a:solidFill>
              <a:highlight>
                <a:srgbClr val="FFFFFF"/>
              </a:highlight>
            </a:endParaRPr>
          </a:p>
          <a:p>
            <a:pPr indent="0" lvl="0" marL="0" rtl="0" algn="l">
              <a:lnSpc>
                <a:spcPct val="115000"/>
              </a:lnSpc>
              <a:spcBef>
                <a:spcPts val="1100"/>
              </a:spcBef>
              <a:spcAft>
                <a:spcPts val="0"/>
              </a:spcAft>
              <a:buSzPts val="1100"/>
              <a:buNone/>
            </a:pPr>
            <a:r>
              <a:rPr lang="en-US" sz="1150">
                <a:solidFill>
                  <a:srgbClr val="232629"/>
                </a:solidFill>
                <a:highlight>
                  <a:srgbClr val="FFFFFF"/>
                </a:highlight>
              </a:rPr>
              <a:t>If vip score is greater than 1, the variable has more than expected </a:t>
            </a:r>
            <a:r>
              <a:rPr lang="en-US" sz="1150">
                <a:solidFill>
                  <a:srgbClr val="232629"/>
                </a:solidFill>
                <a:highlight>
                  <a:srgbClr val="FFFFFF"/>
                </a:highlight>
              </a:rPr>
              <a:t>importance</a:t>
            </a:r>
            <a:r>
              <a:rPr lang="en-US" sz="1150">
                <a:solidFill>
                  <a:srgbClr val="232629"/>
                </a:solidFill>
                <a:highlight>
                  <a:srgbClr val="FFFFFF"/>
                </a:highlight>
              </a:rPr>
              <a:t> in terms of the </a:t>
            </a:r>
            <a:r>
              <a:rPr lang="en-US" sz="1150">
                <a:solidFill>
                  <a:srgbClr val="232629"/>
                </a:solidFill>
                <a:highlight>
                  <a:srgbClr val="FFFFFF"/>
                </a:highlight>
              </a:rPr>
              <a:t>predictioness of the model.</a:t>
            </a:r>
            <a:endParaRPr sz="1150">
              <a:solidFill>
                <a:srgbClr val="232629"/>
              </a:solidFill>
              <a:highlight>
                <a:srgbClr val="FFFFFF"/>
              </a:highlight>
            </a:endParaRPr>
          </a:p>
          <a:p>
            <a:pPr indent="0" lvl="0" marL="0" rtl="0" algn="l">
              <a:lnSpc>
                <a:spcPct val="115000"/>
              </a:lnSpc>
              <a:spcBef>
                <a:spcPts val="1100"/>
              </a:spcBef>
              <a:spcAft>
                <a:spcPts val="0"/>
              </a:spcAft>
              <a:buSzPts val="1100"/>
              <a:buNone/>
            </a:pPr>
            <a:r>
              <a:t/>
            </a:r>
            <a:endParaRPr sz="1150">
              <a:solidFill>
                <a:srgbClr val="232629"/>
              </a:solidFill>
              <a:highlight>
                <a:srgbClr val="FFFFFF"/>
              </a:highlight>
            </a:endParaRPr>
          </a:p>
          <a:p>
            <a:pPr indent="0" lvl="0" marL="0" rtl="0" algn="l">
              <a:lnSpc>
                <a:spcPct val="115000"/>
              </a:lnSpc>
              <a:spcBef>
                <a:spcPts val="1100"/>
              </a:spcBef>
              <a:spcAft>
                <a:spcPts val="0"/>
              </a:spcAft>
              <a:buSzPts val="1100"/>
              <a:buNone/>
            </a:pPr>
            <a:r>
              <a:t/>
            </a:r>
            <a:endParaRPr sz="1150">
              <a:solidFill>
                <a:srgbClr val="232629"/>
              </a:solidFill>
              <a:highlight>
                <a:srgbClr val="FFFFFF"/>
              </a:highlight>
            </a:endParaRPr>
          </a:p>
          <a:p>
            <a:pPr indent="0" lvl="0" marL="0" rtl="0" algn="l">
              <a:lnSpc>
                <a:spcPct val="115000"/>
              </a:lnSpc>
              <a:spcBef>
                <a:spcPts val="1100"/>
              </a:spcBef>
              <a:spcAft>
                <a:spcPts val="0"/>
              </a:spcAft>
              <a:buSzPts val="1100"/>
              <a:buNone/>
            </a:pPr>
            <a:r>
              <a:rPr lang="en-US" sz="1150" u="sng">
                <a:solidFill>
                  <a:schemeClr val="hlink"/>
                </a:solidFill>
                <a:highlight>
                  <a:srgbClr val="FFFFFF"/>
                </a:highlight>
                <a:hlinkClick r:id="rId2"/>
              </a:rPr>
              <a:t>https://eigenvector.com/different-kinds-of-pls-weights-loadings-and-what-to-look-at/</a:t>
            </a:r>
            <a:endParaRPr sz="1150">
              <a:solidFill>
                <a:srgbClr val="232629"/>
              </a:solidFill>
              <a:highlight>
                <a:srgbClr val="FFFFFF"/>
              </a:highlight>
            </a:endParaRPr>
          </a:p>
          <a:p>
            <a:pPr indent="0" lvl="0" marL="0" rtl="0" algn="l">
              <a:lnSpc>
                <a:spcPct val="115000"/>
              </a:lnSpc>
              <a:spcBef>
                <a:spcPts val="1100"/>
              </a:spcBef>
              <a:spcAft>
                <a:spcPts val="0"/>
              </a:spcAft>
              <a:buSzPts val="1100"/>
              <a:buNone/>
            </a:pPr>
            <a:r>
              <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rPr>
              <a:t>1- We calculate cor2, the correlation between the Y variables, and the PLS components associated to the X data set, squared </a:t>
            </a:r>
            <a:r>
              <a:rPr lang="en-US" sz="1150">
                <a:solidFill>
                  <a:srgbClr val="203243"/>
                </a:solidFill>
                <a:highlight>
                  <a:srgbClr val="EEF4F7"/>
                </a:highlight>
                <a:latin typeface="Courier New"/>
                <a:ea typeface="Courier New"/>
                <a:cs typeface="Courier New"/>
                <a:sym typeface="Courier New"/>
              </a:rPr>
              <a:t>cor(object$Y, object$variates$X, use = "pairwise")^2</a:t>
            </a:r>
            <a:r>
              <a:rPr lang="en-US" sz="1150">
                <a:solidFill>
                  <a:srgbClr val="203243"/>
                </a:solidFill>
                <a:highlight>
                  <a:srgbClr val="EEF4F7"/>
                </a:highlight>
              </a:rPr>
              <a:t>. It returns a matrix of size P x H where P is the number of variables in X and H is the number of components.</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rPr>
              <a:t>W = loading vectors from X, for each component h.</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rPr>
              <a:t>2 - We calculate the redundancy value Rd. For H = 1, Rd = W^2 (loadings squared). For H &gt;1, Rd = the sum of cor2 of all Y variables, for each component (this is when you have more than 1 Y variable)</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rPr>
              <a:t>3 - For a given variable from X and a given component, the VIP is defined as sqrt(P * Rd %*% t(W^2)/sum(Rd))</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rPr>
              <a:t>What is means is that we assess the importance of a variable from X to explain </a:t>
            </a:r>
            <a:r>
              <a:rPr i="1" lang="en-US" sz="1150">
                <a:solidFill>
                  <a:srgbClr val="203243"/>
                </a:solidFill>
                <a:highlight>
                  <a:srgbClr val="EEF4F7"/>
                </a:highlight>
              </a:rPr>
              <a:t>all</a:t>
            </a:r>
            <a:r>
              <a:rPr lang="en-US" sz="1150">
                <a:solidFill>
                  <a:srgbClr val="203243"/>
                </a:solidFill>
                <a:highlight>
                  <a:srgbClr val="EEF4F7"/>
                </a:highlight>
              </a:rPr>
              <a:t> variables Y (through the Rd calculation), while also taking into account its loading weight W^2. However,</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rPr lang="en-US" sz="1150">
                <a:solidFill>
                  <a:srgbClr val="203243"/>
                </a:solidFill>
                <a:highlight>
                  <a:srgbClr val="EEF4F7"/>
                </a:highlight>
                <a:latin typeface="Courier New"/>
                <a:ea typeface="Courier New"/>
                <a:cs typeface="Courier New"/>
                <a:sym typeface="Courier New"/>
              </a:rPr>
              <a:t>sum(Rd)</a:t>
            </a:r>
            <a:r>
              <a:rPr lang="en-US" sz="1150">
                <a:solidFill>
                  <a:srgbClr val="203243"/>
                </a:solidFill>
                <a:highlight>
                  <a:srgbClr val="EEF4F7"/>
                </a:highlight>
              </a:rPr>
              <a:t> takes into account all components, whereas the rest of the elements in the equation are component based.</a:t>
            </a:r>
            <a:endParaRPr sz="1150">
              <a:solidFill>
                <a:srgbClr val="203243"/>
              </a:solidFill>
              <a:highlight>
                <a:srgbClr val="EEF4F7"/>
              </a:highlight>
            </a:endParaRPr>
          </a:p>
          <a:p>
            <a:pPr indent="0" lvl="0" marL="0" rtl="0" algn="l">
              <a:lnSpc>
                <a:spcPct val="115000"/>
              </a:lnSpc>
              <a:spcBef>
                <a:spcPts val="11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571cb0de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4571cb0de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571cb0de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4571cb0de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With the model complexity increases, the Q2 will increase and reach to a plateau, then will subsequently decrease.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4571cb0de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4571cb0dee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prediction error is summed over all the samples (PRESS) and referred to the total sum of squares (TSS).</a:t>
            </a:r>
            <a:endParaRPr/>
          </a:p>
          <a:p>
            <a:pPr indent="0" lvl="0" marL="0" rtl="0" algn="l">
              <a:lnSpc>
                <a:spcPct val="100000"/>
              </a:lnSpc>
              <a:spcBef>
                <a:spcPts val="0"/>
              </a:spcBef>
              <a:spcAft>
                <a:spcPts val="0"/>
              </a:spcAft>
              <a:buSzPts val="1100"/>
              <a:buNone/>
            </a:pPr>
            <a:r>
              <a:rPr lang="en-US"/>
              <a:t>In a PLS regression the values of  y</a:t>
            </a:r>
            <a:r>
              <a:rPr baseline="-25000" lang="en-US"/>
              <a:t>i</a:t>
            </a:r>
            <a:r>
              <a:rPr lang="en-US"/>
              <a:t> hat are not bounded in the range [-1, 1] but, in principle, can assume any value in the range of [- infinity, + infinity].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467b7169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467b7169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571cb0de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4571cb0de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Q2 calculation and explain it.</a:t>
            </a:r>
            <a:endParaRPr/>
          </a:p>
          <a:p>
            <a:pPr indent="0" lvl="0" marL="0" rtl="0" algn="l">
              <a:lnSpc>
                <a:spcPct val="115000"/>
              </a:lnSpc>
              <a:spcBef>
                <a:spcPts val="800"/>
              </a:spcBef>
              <a:spcAft>
                <a:spcPts val="0"/>
              </a:spcAft>
              <a:buClr>
                <a:schemeClr val="dk1"/>
              </a:buClr>
              <a:buSzPts val="1100"/>
              <a:buFont typeface="Arial"/>
              <a:buNone/>
            </a:pPr>
            <a:r>
              <a:rPr b="1" lang="en-US">
                <a:solidFill>
                  <a:srgbClr val="333333"/>
                </a:solidFill>
                <a:highlight>
                  <a:srgbClr val="FFFFFF"/>
                </a:highlight>
                <a:latin typeface="Montserrat"/>
                <a:ea typeface="Montserrat"/>
                <a:cs typeface="Montserrat"/>
                <a:sym typeface="Montserrat"/>
              </a:rPr>
              <a:t>What is the meaning of increasing R-squared and Q-squared values with increasing number of PLS factors?</a:t>
            </a:r>
            <a:endParaRPr b="1">
              <a:solidFill>
                <a:srgbClr val="333333"/>
              </a:solidFill>
              <a:highlight>
                <a:srgbClr val="FFFFFF"/>
              </a:highlight>
              <a:latin typeface="Montserrat"/>
              <a:ea typeface="Montserrat"/>
              <a:cs typeface="Montserrat"/>
              <a:sym typeface="Montserrat"/>
            </a:endParaRPr>
          </a:p>
          <a:p>
            <a:pPr indent="0" lvl="0" marL="0" rtl="0" algn="l">
              <a:lnSpc>
                <a:spcPct val="115000"/>
              </a:lnSpc>
              <a:spcBef>
                <a:spcPts val="800"/>
              </a:spcBef>
              <a:spcAft>
                <a:spcPts val="0"/>
              </a:spcAft>
              <a:buClr>
                <a:schemeClr val="dk1"/>
              </a:buClr>
              <a:buSzPts val="1100"/>
              <a:buFont typeface="Arial"/>
              <a:buNone/>
            </a:pPr>
            <a:r>
              <a:rPr lang="en-US" sz="1150">
                <a:solidFill>
                  <a:srgbClr val="333333"/>
                </a:solidFill>
                <a:highlight>
                  <a:srgbClr val="FFFFFF"/>
                </a:highlight>
                <a:latin typeface="Montserrat"/>
                <a:ea typeface="Montserrat"/>
                <a:cs typeface="Montserrat"/>
                <a:sym typeface="Montserrat"/>
              </a:rPr>
              <a:t>R-squared (R‍</a:t>
            </a:r>
            <a:r>
              <a:rPr lang="en-US" sz="850">
                <a:solidFill>
                  <a:srgbClr val="333333"/>
                </a:solidFill>
                <a:highlight>
                  <a:srgbClr val="FFFFFF"/>
                </a:highlight>
                <a:latin typeface="Montserrat"/>
                <a:ea typeface="Montserrat"/>
                <a:cs typeface="Montserrat"/>
                <a:sym typeface="Montserrat"/>
              </a:rPr>
              <a:t>2</a:t>
            </a:r>
            <a:r>
              <a:rPr lang="en-US" sz="1150">
                <a:solidFill>
                  <a:srgbClr val="333333"/>
                </a:solidFill>
                <a:highlight>
                  <a:srgbClr val="FFFFFF"/>
                </a:highlight>
                <a:latin typeface="Montserrat"/>
                <a:ea typeface="Montserrat"/>
                <a:cs typeface="Montserrat"/>
                <a:sym typeface="Montserrat"/>
              </a:rPr>
              <a:t>) will always increase as you add more PLS factors because it measures the strength of the least-squares fit to the training set activities. More precisely, an R-squared value of 0.9 means that the model accounts for 90% of the variance in the observed activities for the training set. The value gets closer and closer to 1 (i.e., 100%) as more PLS factors are incorporated into the fit.</a:t>
            </a:r>
            <a:endParaRPr sz="1150">
              <a:solidFill>
                <a:srgbClr val="333333"/>
              </a:solidFill>
              <a:highlight>
                <a:srgbClr val="FFFFFF"/>
              </a:highlight>
              <a:latin typeface="Montserrat"/>
              <a:ea typeface="Montserrat"/>
              <a:cs typeface="Montserrat"/>
              <a:sym typeface="Montserrat"/>
            </a:endParaRPr>
          </a:p>
          <a:p>
            <a:pPr indent="0" lvl="0" marL="0" rtl="0" algn="l">
              <a:lnSpc>
                <a:spcPct val="115000"/>
              </a:lnSpc>
              <a:spcBef>
                <a:spcPts val="1100"/>
              </a:spcBef>
              <a:spcAft>
                <a:spcPts val="0"/>
              </a:spcAft>
              <a:buClr>
                <a:schemeClr val="dk1"/>
              </a:buClr>
              <a:buSzPts val="1100"/>
              <a:buFont typeface="Arial"/>
              <a:buNone/>
            </a:pPr>
            <a:r>
              <a:rPr lang="en-US" sz="1150">
                <a:solidFill>
                  <a:srgbClr val="333333"/>
                </a:solidFill>
                <a:highlight>
                  <a:srgbClr val="FFFFFF"/>
                </a:highlight>
                <a:latin typeface="Montserrat"/>
                <a:ea typeface="Montserrat"/>
                <a:cs typeface="Montserrat"/>
                <a:sym typeface="Montserrat"/>
              </a:rPr>
              <a:t>Q-squared (Q‍</a:t>
            </a:r>
            <a:r>
              <a:rPr lang="en-US" sz="850">
                <a:solidFill>
                  <a:srgbClr val="333333"/>
                </a:solidFill>
                <a:highlight>
                  <a:srgbClr val="FFFFFF"/>
                </a:highlight>
                <a:latin typeface="Montserrat"/>
                <a:ea typeface="Montserrat"/>
                <a:cs typeface="Montserrat"/>
                <a:sym typeface="Montserrat"/>
              </a:rPr>
              <a:t>2</a:t>
            </a:r>
            <a:r>
              <a:rPr lang="en-US" sz="1150">
                <a:solidFill>
                  <a:srgbClr val="333333"/>
                </a:solidFill>
                <a:highlight>
                  <a:srgbClr val="FFFFFF"/>
                </a:highlight>
                <a:latin typeface="Montserrat"/>
                <a:ea typeface="Montserrat"/>
                <a:cs typeface="Montserrat"/>
                <a:sym typeface="Montserrat"/>
              </a:rPr>
              <a:t>) is the R-squared value that you get from applying the QSAR model to the test set instead of the training set. Since the model is not directly calibrated to fit the test set, Q-squared may or may not increase as you add more PLS factors. But if it's a good model (i.e., it embodies the SAR and you've picked a reasonable number of PLS factors), Q-squared will be comparable in value to R-squared.</a:t>
            </a:r>
            <a:endParaRPr sz="115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571cb0dee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4571cb0de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571cb0dee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4571cb0dee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A VIP score is </a:t>
            </a:r>
            <a:r>
              <a:rPr b="1" i="0" lang="en-US" sz="1100" u="none" cap="none" strike="noStrike">
                <a:solidFill>
                  <a:srgbClr val="000000"/>
                </a:solidFill>
                <a:latin typeface="Arial"/>
                <a:ea typeface="Arial"/>
                <a:cs typeface="Arial"/>
                <a:sym typeface="Arial"/>
              </a:rPr>
              <a:t>a measure of a variable's importance in the PLS-DA model</a:t>
            </a:r>
            <a:r>
              <a:rPr b="0" i="0" lang="en-US" sz="1100" u="none" cap="none" strike="noStrike">
                <a:solidFill>
                  <a:srgbClr val="000000"/>
                </a:solidFill>
                <a:latin typeface="Arial"/>
                <a:ea typeface="Arial"/>
                <a:cs typeface="Arial"/>
                <a:sym typeface="Arial"/>
              </a:rPr>
              <a:t>. It summarizes the contribution a variable makes to the model. The VIP score of a variable is calculated as a weighted sum of the squared correlations between the PLS-DA components and the original variable.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ADAP-KDB, a cloud-based mass spectral knowledgebase, has been built for sharing and aggregating untargeted gas chromatography and liquid chromatography mass spectrometry data from many metabolomics studies.</a:t>
            </a:r>
            <a:r>
              <a:rPr lang="en-US"/>
              <a:t> </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Users can search their own mass spectra against spectra in ADAP-KDB to discover metabolomics studies where similar spectra have been observed.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 We calculated the average number of matching peaks with close m/z values during the search of low-mass-resolution and high-mass-resolution spectra. Indeed, when a mass spectrum at low resolution is compared against the ADAP-KDB library, the </a:t>
            </a:r>
            <a:r>
              <a:rPr lang="en-US"/>
              <a:t>Peak</a:t>
            </a:r>
            <a:r>
              <a:rPr b="0" i="0" lang="en-US" sz="1100" u="none" cap="none" strike="noStrike">
                <a:solidFill>
                  <a:srgbClr val="000000"/>
                </a:solidFill>
                <a:latin typeface="Arial"/>
                <a:ea typeface="Arial"/>
                <a:cs typeface="Arial"/>
                <a:sym typeface="Arial"/>
              </a:rPr>
              <a:t> table contains 27 matching peaks on average for each query m/z value. However, when a mass spectrum at high resolution is compared against ADAP-KDB, the average number of matched peaks from the </a:t>
            </a:r>
            <a:r>
              <a:rPr lang="en-US"/>
              <a:t>Peak</a:t>
            </a:r>
            <a:r>
              <a:rPr b="0" i="0" lang="en-US" sz="1100" u="none" cap="none" strike="noStrike">
                <a:solidFill>
                  <a:srgbClr val="000000"/>
                </a:solidFill>
                <a:latin typeface="Arial"/>
                <a:ea typeface="Arial"/>
                <a:cs typeface="Arial"/>
                <a:sym typeface="Arial"/>
              </a:rPr>
              <a:t> table is only 4.9 for each query m/z value. Therefore, the number of rows returned by the lines 3–9 of the SQL query in the original algorithm (</a:t>
            </a:r>
            <a:r>
              <a:rPr b="1" i="0" lang="en-US" sz="1100" u="sng" cap="none" strike="noStrike">
                <a:solidFill>
                  <a:srgbClr val="000000"/>
                </a:solidFill>
                <a:latin typeface="Arial"/>
                <a:ea typeface="Arial"/>
                <a:cs typeface="Arial"/>
                <a:sym typeface="Arial"/>
                <a:hlinkClick r:id="rId2">
                  <a:extLst>
                    <a:ext uri="{A12FA001-AC4F-418D-AE19-62706E023703}">
                      <ahyp:hlinkClr val="tx"/>
                    </a:ext>
                  </a:extLst>
                </a:hlinkClick>
              </a:rPr>
              <a:t>Figure 1</a:t>
            </a:r>
            <a:r>
              <a:rPr b="0" i="0" lang="en-US" sz="1100" u="none" cap="none" strike="noStrike">
                <a:solidFill>
                  <a:srgbClr val="000000"/>
                </a:solidFill>
                <a:latin typeface="Arial"/>
                <a:ea typeface="Arial"/>
                <a:cs typeface="Arial"/>
                <a:sym typeface="Arial"/>
              </a:rPr>
              <a:t>) is about 5 times greater for a low-mass-resolution query spectrum than that for a high-mass-resolution. This explains the substantial differences in the search times between the spectra at low and high resolutions.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solidFill>
                  <a:schemeClr val="dk1"/>
                </a:solidFill>
              </a:rPr>
              <a:t>With all these available data, we attempted to discover and evaluate potential biomarkers that presented in similar studies with different labs. </a:t>
            </a:r>
            <a:endParaRPr sz="1100"/>
          </a:p>
          <a:p>
            <a:pPr indent="-298450" lvl="0" marL="457200" marR="0" rtl="0" algn="l">
              <a:lnSpc>
                <a:spcPct val="100000"/>
              </a:lnSpc>
              <a:spcBef>
                <a:spcPts val="0"/>
              </a:spcBef>
              <a:spcAft>
                <a:spcPts val="0"/>
              </a:spcAft>
              <a:buSzPts val="1100"/>
              <a:buChar char="●"/>
            </a:pPr>
            <a:r>
              <a:rPr lang="en-US"/>
              <a:t>What is metabolic signatures: Traditionally, a single biomarker is used for disease diagnosis. But metabolic diseases are very complex that usually include many metabolites. Untargeted mass spectrometry-based metabolomics studies could detect thousands of compounds in one analysis. The set of metabolites that distinguish phenotypic groups and can be used for disease diagnosis is termed as metabolic signatures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sz="1200">
                <a:solidFill>
                  <a:schemeClr val="dk1"/>
                </a:solidFill>
                <a:highlight>
                  <a:schemeClr val="lt1"/>
                </a:highlight>
                <a:latin typeface="Roboto"/>
                <a:ea typeface="Roboto"/>
                <a:cs typeface="Roboto"/>
                <a:sym typeface="Roboto"/>
              </a:rPr>
              <a:t>which is more sensitive, GC-MS or LC-MS?</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chemeClr val="lt1"/>
                </a:highlight>
                <a:latin typeface="Roboto"/>
                <a:ea typeface="Roboto"/>
                <a:cs typeface="Roboto"/>
                <a:sym typeface="Roboto"/>
              </a:rPr>
              <a:t>First and foremost, GC/MS methods tend to need a higher sample volume than LC/MS/MS methods. </a:t>
            </a:r>
            <a:r>
              <a:rPr b="1" lang="en-US" sz="1200">
                <a:solidFill>
                  <a:schemeClr val="dk1"/>
                </a:solidFill>
                <a:highlight>
                  <a:schemeClr val="lt1"/>
                </a:highlight>
                <a:latin typeface="Roboto"/>
                <a:ea typeface="Roboto"/>
                <a:cs typeface="Roboto"/>
                <a:sym typeface="Roboto"/>
              </a:rPr>
              <a:t>GC/MS is a less sensitive instrument</a:t>
            </a:r>
            <a:r>
              <a:rPr lang="en-US" sz="1200">
                <a:solidFill>
                  <a:schemeClr val="dk1"/>
                </a:solidFill>
                <a:highlight>
                  <a:schemeClr val="lt1"/>
                </a:highlight>
                <a:latin typeface="Roboto"/>
                <a:ea typeface="Roboto"/>
                <a:cs typeface="Roboto"/>
                <a:sym typeface="Roboto"/>
              </a:rPr>
              <a:t>, which means more sample is needed to achieve lower limits of quantitation (LOQs). Many LC/MS/MS methods only require 50-200 μL of sample.</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Here we choose PLS-DA, one thing is:</a:t>
            </a:r>
            <a:endParaRPr/>
          </a:p>
          <a:p>
            <a:pPr indent="-298450" lvl="1" marL="914400" rtl="0" algn="l">
              <a:lnSpc>
                <a:spcPct val="100000"/>
              </a:lnSpc>
              <a:spcBef>
                <a:spcPts val="0"/>
              </a:spcBef>
              <a:spcAft>
                <a:spcPts val="0"/>
              </a:spcAft>
              <a:buSzPts val="1100"/>
              <a:buChar char="○"/>
            </a:pPr>
            <a:r>
              <a:rPr lang="en-US"/>
              <a:t>1. PLS-DA can </a:t>
            </a:r>
            <a:r>
              <a:rPr b="0" i="0" lang="en-US" sz="1100" u="none" cap="none" strike="noStrike">
                <a:solidFill>
                  <a:srgbClr val="000000"/>
                </a:solidFill>
                <a:latin typeface="Arial"/>
                <a:ea typeface="Arial"/>
                <a:cs typeface="Arial"/>
                <a:sym typeface="Arial"/>
              </a:rPr>
              <a:t>analyze highly colinear and noisy data</a:t>
            </a:r>
            <a:r>
              <a:rPr lang="en-US"/>
              <a:t>  </a:t>
            </a:r>
            <a:endParaRPr/>
          </a:p>
          <a:p>
            <a:pPr indent="-298450" lvl="1" marL="914400" rtl="0" algn="l">
              <a:lnSpc>
                <a:spcPct val="100000"/>
              </a:lnSpc>
              <a:spcBef>
                <a:spcPts val="0"/>
              </a:spcBef>
              <a:spcAft>
                <a:spcPts val="0"/>
              </a:spcAft>
              <a:buSzPts val="1100"/>
              <a:buChar char="○"/>
            </a:pPr>
            <a:r>
              <a:rPr lang="en-US"/>
              <a:t>2. </a:t>
            </a:r>
            <a:r>
              <a:rPr b="0" i="0" lang="en-US" sz="1100" u="none" cap="none" strike="noStrike">
                <a:solidFill>
                  <a:srgbClr val="000000"/>
                </a:solidFill>
                <a:latin typeface="Arial"/>
                <a:ea typeface="Arial"/>
                <a:cs typeface="Arial"/>
                <a:sym typeface="Arial"/>
              </a:rPr>
              <a:t>metabolomics studies have large volume and large number of features; it will be hard to interpret the data by our eyes. PLS-DA which can provide a low-dimensional, easily interpretable scores plot. This can give us a clear idea of the separation of each sample group.</a:t>
            </a:r>
            <a:r>
              <a:rPr lang="en-US"/>
              <a:t> </a:t>
            </a:r>
            <a:endParaRPr/>
          </a:p>
          <a:p>
            <a:pPr indent="-298450" lvl="1" marL="914400" rtl="0" algn="l">
              <a:lnSpc>
                <a:spcPct val="100000"/>
              </a:lnSpc>
              <a:spcBef>
                <a:spcPts val="0"/>
              </a:spcBef>
              <a:spcAft>
                <a:spcPts val="0"/>
              </a:spcAft>
              <a:buSzPts val="1100"/>
              <a:buChar char="○"/>
            </a:pPr>
            <a:r>
              <a:rPr lang="en-US"/>
              <a:t>3. </a:t>
            </a:r>
            <a:r>
              <a:rPr b="0" i="0" lang="en-US" sz="1100" u="none" cap="none" strike="noStrike">
                <a:solidFill>
                  <a:srgbClr val="000000"/>
                </a:solidFill>
                <a:latin typeface="Arial"/>
                <a:ea typeface="Arial"/>
                <a:cs typeface="Arial"/>
                <a:sym typeface="Arial"/>
              </a:rPr>
              <a:t>PLS-DA provides some statistics, such as loading weights, variable importance on projection (VIP), that will help to identify the most important variables</a:t>
            </a:r>
            <a:r>
              <a:rPr lang="en-US"/>
              <a:t> </a:t>
            </a:r>
            <a:endParaRPr/>
          </a:p>
          <a:p>
            <a:pPr indent="-298450" lvl="0" marL="457200" rtl="0" algn="l">
              <a:lnSpc>
                <a:spcPct val="100000"/>
              </a:lnSpc>
              <a:spcBef>
                <a:spcPts val="0"/>
              </a:spcBef>
              <a:spcAft>
                <a:spcPts val="0"/>
              </a:spcAft>
              <a:buSzPts val="1100"/>
              <a:buChar char="●"/>
            </a:pPr>
            <a:r>
              <a:rPr lang="en-US"/>
              <a:t>Reason for why not choose Random forest: </a:t>
            </a:r>
            <a:endParaRPr/>
          </a:p>
          <a:p>
            <a:pPr indent="-298450" lvl="1" marL="914400" rtl="0" algn="l">
              <a:lnSpc>
                <a:spcPct val="100000"/>
              </a:lnSpc>
              <a:spcBef>
                <a:spcPts val="0"/>
              </a:spcBef>
              <a:spcAft>
                <a:spcPts val="0"/>
              </a:spcAft>
              <a:buSzPts val="1100"/>
              <a:buChar char="○"/>
            </a:pPr>
            <a:r>
              <a:rPr lang="en-US"/>
              <a:t>1. RF with its associated GINI feature importance allows for an explicit feature elimination but may not be adapted to spectral data due to the topology of its constituent classification trees which are based on orthogonal splits in feature space.</a:t>
            </a:r>
            <a:endParaRPr/>
          </a:p>
          <a:p>
            <a:pPr indent="-298450" lvl="1" marL="914400" rtl="0" algn="l">
              <a:lnSpc>
                <a:spcPct val="100000"/>
              </a:lnSpc>
              <a:spcBef>
                <a:spcPts val="0"/>
              </a:spcBef>
              <a:spcAft>
                <a:spcPts val="0"/>
              </a:spcAft>
              <a:buSzPts val="1100"/>
              <a:buChar char="○"/>
            </a:pPr>
            <a:r>
              <a:rPr lang="en-US"/>
              <a:t>2. A large of trees can make the algorithm too slow and ineffective for real-time predictions.</a:t>
            </a:r>
            <a:endParaRPr/>
          </a:p>
          <a:p>
            <a:pPr indent="-298450" lvl="1" marL="914400" rtl="0" algn="l">
              <a:lnSpc>
                <a:spcPct val="100000"/>
              </a:lnSpc>
              <a:spcBef>
                <a:spcPts val="0"/>
              </a:spcBef>
              <a:spcAft>
                <a:spcPts val="0"/>
              </a:spcAft>
              <a:buSzPts val="1100"/>
              <a:buChar char="○"/>
            </a:pPr>
            <a:r>
              <a:rPr lang="en-US"/>
              <a:t>3. The author also shows that PLS-DA outperform RF in terms of classification. 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685233fa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685233f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685233fa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685233f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571cb0dee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4571cb0dee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BDC1C6"/>
                </a:solidFill>
                <a:highlight>
                  <a:srgbClr val="202124"/>
                </a:highlight>
                <a:latin typeface="Roboto"/>
                <a:ea typeface="Roboto"/>
                <a:cs typeface="Roboto"/>
                <a:sym typeface="Roboto"/>
              </a:rPr>
              <a:t>Univariate analysis is the analysis of one variable.</a:t>
            </a:r>
            <a:r>
              <a:rPr lang="en-US" sz="1200">
                <a:solidFill>
                  <a:srgbClr val="BDC1C6"/>
                </a:solidFill>
                <a:highlight>
                  <a:srgbClr val="202124"/>
                </a:highlight>
                <a:latin typeface="Roboto"/>
                <a:ea typeface="Roboto"/>
                <a:cs typeface="Roboto"/>
                <a:sym typeface="Roboto"/>
              </a:rPr>
              <a:t> </a:t>
            </a:r>
            <a:r>
              <a:rPr b="1" lang="en-US" sz="1200">
                <a:solidFill>
                  <a:srgbClr val="BDC1C6"/>
                </a:solidFill>
                <a:highlight>
                  <a:srgbClr val="202124"/>
                </a:highlight>
                <a:latin typeface="Roboto"/>
                <a:ea typeface="Roboto"/>
                <a:cs typeface="Roboto"/>
                <a:sym typeface="Roboto"/>
              </a:rPr>
              <a:t>Multivariate analysis is the analysis of more than one variable</a:t>
            </a:r>
            <a:r>
              <a:rPr lang="en-US" sz="1200">
                <a:solidFill>
                  <a:srgbClr val="BDC1C6"/>
                </a:solidFill>
                <a:highlight>
                  <a:srgbClr val="202124"/>
                </a:highlight>
                <a:latin typeface="Roboto"/>
                <a:ea typeface="Roboto"/>
                <a:cs typeface="Roboto"/>
                <a:sym typeface="Roboto"/>
              </a:rPr>
              <a:t>. There are various ways to perform each type of analysis depending on your end goal. In the real world, we often perform both types of analysis on a single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571cb0d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4571cb0de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 name="Google Shape;2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4571cb0dee_0_12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14571cb0dee_0_126"/>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 name="Google Shape;26;g14571cb0dee_0_126"/>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6"/>
          <p:cNvSpPr/>
          <p:nvPr>
            <p:ph idx="2" type="pic"/>
          </p:nvPr>
        </p:nvSpPr>
        <p:spPr>
          <a:xfrm>
            <a:off x="5183188" y="987425"/>
            <a:ext cx="6172200" cy="4873625"/>
          </a:xfrm>
          <a:prstGeom prst="rect">
            <a:avLst/>
          </a:prstGeom>
          <a:noFill/>
          <a:ln>
            <a:noFill/>
          </a:ln>
        </p:spPr>
      </p:sp>
      <p:sp>
        <p:nvSpPr>
          <p:cNvPr id="62" name="Google Shape;62;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3"/>
          <p:cNvSpPr txBox="1"/>
          <p:nvPr/>
        </p:nvSpPr>
        <p:spPr>
          <a:xfrm>
            <a:off x="1524000" y="1122363"/>
            <a:ext cx="9144000" cy="23876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8000"/>
              <a:buFont typeface="Oswald"/>
              <a:buNone/>
            </a:pPr>
            <a:r>
              <a:rPr b="0" i="0" lang="en-US" sz="8000" u="none" cap="none" strike="noStrike">
                <a:solidFill>
                  <a:schemeClr val="lt1"/>
                </a:solidFill>
                <a:latin typeface="Oswald"/>
                <a:ea typeface="Oswald"/>
                <a:cs typeface="Oswald"/>
                <a:sym typeface="Oswald"/>
              </a:rPr>
              <a:t>Qualifying Exam - Oral</a:t>
            </a:r>
            <a:endParaRPr b="0" i="0" sz="1400" u="none" cap="none" strike="noStrike">
              <a:solidFill>
                <a:srgbClr val="000000"/>
              </a:solidFill>
              <a:latin typeface="Arial"/>
              <a:ea typeface="Arial"/>
              <a:cs typeface="Arial"/>
              <a:sym typeface="Arial"/>
            </a:endParaRPr>
          </a:p>
        </p:txBody>
      </p:sp>
      <p:sp>
        <p:nvSpPr>
          <p:cNvPr id="83" name="Google Shape;83;p3"/>
          <p:cNvSpPr txBox="1"/>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Arial"/>
                <a:ea typeface="Arial"/>
                <a:cs typeface="Arial"/>
                <a:sym typeface="Arial"/>
              </a:rPr>
              <a:t>Eric Liao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g14571cb0dee_0_1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PLS</a:t>
            </a:r>
            <a:endParaRPr/>
          </a:p>
        </p:txBody>
      </p:sp>
      <p:sp>
        <p:nvSpPr>
          <p:cNvPr id="149" name="Google Shape;149;g14571cb0dee_0_12"/>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Basic data pre-process for PLS</a:t>
            </a:r>
            <a:endParaRPr/>
          </a:p>
        </p:txBody>
      </p:sp>
      <p:pic>
        <p:nvPicPr>
          <p:cNvPr id="150" name="Google Shape;150;g14571cb0dee_0_12"/>
          <p:cNvPicPr preferRelativeResize="0"/>
          <p:nvPr/>
        </p:nvPicPr>
        <p:blipFill rotWithShape="1">
          <a:blip r:embed="rId3">
            <a:alphaModFix/>
          </a:blip>
          <a:srcRect b="0" l="0" r="0" t="0"/>
          <a:stretch/>
        </p:blipFill>
        <p:spPr>
          <a:xfrm>
            <a:off x="1488533" y="2624432"/>
            <a:ext cx="7638865" cy="273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g14571cb0dee_0_1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The geometry of PLS </a:t>
            </a:r>
            <a:endParaRPr/>
          </a:p>
        </p:txBody>
      </p:sp>
      <p:sp>
        <p:nvSpPr>
          <p:cNvPr id="156" name="Google Shape;156;g14571cb0dee_0_18"/>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Case: N observations, K = 3 X-variables, and M = 1 y-variable</a:t>
            </a:r>
            <a:endParaRPr/>
          </a:p>
          <a:p>
            <a:pPr indent="0" lvl="0" marL="0" rtl="0" algn="l">
              <a:lnSpc>
                <a:spcPct val="90000"/>
              </a:lnSpc>
              <a:spcBef>
                <a:spcPts val="1000"/>
              </a:spcBef>
              <a:spcAft>
                <a:spcPts val="0"/>
              </a:spcAft>
              <a:buSzPts val="2800"/>
              <a:buNone/>
            </a:pPr>
            <a:r>
              <a:rPr lang="en-US"/>
              <a:t>The two variables spaces can be represented as below:</a:t>
            </a:r>
            <a:endParaRPr/>
          </a:p>
          <a:p>
            <a:pPr indent="0" lvl="0" marL="0" rtl="0" algn="l">
              <a:lnSpc>
                <a:spcPct val="90000"/>
              </a:lnSpc>
              <a:spcBef>
                <a:spcPts val="1000"/>
              </a:spcBef>
              <a:spcAft>
                <a:spcPts val="0"/>
              </a:spcAft>
              <a:buSzPts val="2800"/>
              <a:buNone/>
            </a:pPr>
            <a:r>
              <a:t/>
            </a:r>
            <a:endParaRPr/>
          </a:p>
        </p:txBody>
      </p:sp>
      <p:pic>
        <p:nvPicPr>
          <p:cNvPr id="157" name="Google Shape;157;g14571cb0dee_0_18"/>
          <p:cNvPicPr preferRelativeResize="0"/>
          <p:nvPr/>
        </p:nvPicPr>
        <p:blipFill rotWithShape="1">
          <a:blip r:embed="rId3">
            <a:alphaModFix/>
          </a:blip>
          <a:srcRect b="0" l="0" r="0" t="0"/>
          <a:stretch/>
        </p:blipFill>
        <p:spPr>
          <a:xfrm>
            <a:off x="926400" y="3056871"/>
            <a:ext cx="3912167" cy="2387400"/>
          </a:xfrm>
          <a:prstGeom prst="rect">
            <a:avLst/>
          </a:prstGeom>
          <a:noFill/>
          <a:ln>
            <a:noFill/>
          </a:ln>
        </p:spPr>
      </p:pic>
      <p:pic>
        <p:nvPicPr>
          <p:cNvPr id="158" name="Google Shape;158;g14571cb0dee_0_18"/>
          <p:cNvPicPr preferRelativeResize="0"/>
          <p:nvPr/>
        </p:nvPicPr>
        <p:blipFill rotWithShape="1">
          <a:blip r:embed="rId4">
            <a:alphaModFix/>
          </a:blip>
          <a:srcRect b="0" l="0" r="0" t="0"/>
          <a:stretch/>
        </p:blipFill>
        <p:spPr>
          <a:xfrm>
            <a:off x="6191900" y="2995936"/>
            <a:ext cx="4098501" cy="2509234"/>
          </a:xfrm>
          <a:prstGeom prst="rect">
            <a:avLst/>
          </a:prstGeom>
          <a:noFill/>
          <a:ln>
            <a:noFill/>
          </a:ln>
        </p:spPr>
      </p:pic>
      <p:sp>
        <p:nvSpPr>
          <p:cNvPr id="159" name="Google Shape;159;g14571cb0dee_0_18"/>
          <p:cNvSpPr txBox="1"/>
          <p:nvPr/>
        </p:nvSpPr>
        <p:spPr>
          <a:xfrm>
            <a:off x="1440933" y="5872467"/>
            <a:ext cx="8802000" cy="831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Here, each row in data table corresponds to two points, one in the X-space and one in the Y-space</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g14571cb0dee_0_2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The first PLS component </a:t>
            </a:r>
            <a:endParaRPr/>
          </a:p>
        </p:txBody>
      </p:sp>
      <p:sp>
        <p:nvSpPr>
          <p:cNvPr id="165" name="Google Shape;165;g14571cb0dee_0_26"/>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The first PLS component is a line in the X-space which well approximates the points and provides a good correlation with the y-vector.</a:t>
            </a:r>
            <a:endParaRPr/>
          </a:p>
          <a:p>
            <a:pPr indent="0" lvl="0" marL="0" rtl="0" algn="l">
              <a:lnSpc>
                <a:spcPct val="90000"/>
              </a:lnSpc>
              <a:spcBef>
                <a:spcPts val="1000"/>
              </a:spcBef>
              <a:spcAft>
                <a:spcPts val="0"/>
              </a:spcAft>
              <a:buSzPts val="2800"/>
              <a:buNone/>
            </a:pPr>
            <a:r>
              <a:rPr lang="en-US"/>
              <a:t>Scores: The coordinate of an observation along this line is obtained by projecting the sample onto the line. This coordinate is termed the score, t</a:t>
            </a:r>
            <a:r>
              <a:rPr baseline="-25000" lang="en-US"/>
              <a:t>i1</a:t>
            </a:r>
            <a:r>
              <a:rPr lang="en-US"/>
              <a:t>, of observation i.</a:t>
            </a:r>
            <a:endParaRPr/>
          </a:p>
          <a:p>
            <a:pPr indent="0" lvl="0" marL="0" rtl="0" algn="l">
              <a:lnSpc>
                <a:spcPct val="90000"/>
              </a:lnSpc>
              <a:spcBef>
                <a:spcPts val="1000"/>
              </a:spcBef>
              <a:spcAft>
                <a:spcPts val="0"/>
              </a:spcAft>
              <a:buSzPts val="2800"/>
              <a:buNone/>
            </a:pPr>
            <a:r>
              <a:rPr lang="en-US"/>
              <a:t>The first X-score vector </a:t>
            </a:r>
            <a:r>
              <a:rPr b="1" lang="en-US"/>
              <a:t>t</a:t>
            </a:r>
            <a:r>
              <a:rPr b="1" baseline="-25000" lang="en-US"/>
              <a:t>1</a:t>
            </a:r>
            <a:r>
              <a:rPr lang="en-US"/>
              <a:t> is formed by the scores of all the observations.</a:t>
            </a:r>
            <a:endParaRPr/>
          </a:p>
        </p:txBody>
      </p:sp>
      <p:pic>
        <p:nvPicPr>
          <p:cNvPr id="166" name="Google Shape;166;g14571cb0dee_0_26"/>
          <p:cNvPicPr preferRelativeResize="0"/>
          <p:nvPr/>
        </p:nvPicPr>
        <p:blipFill rotWithShape="1">
          <a:blip r:embed="rId3">
            <a:alphaModFix/>
          </a:blip>
          <a:srcRect b="0" l="0" r="0" t="0"/>
          <a:stretch/>
        </p:blipFill>
        <p:spPr>
          <a:xfrm>
            <a:off x="3792598" y="4264968"/>
            <a:ext cx="5606768" cy="24910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g14571cb0dee_0_3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The first PLS component </a:t>
            </a:r>
            <a:endParaRPr/>
          </a:p>
        </p:txBody>
      </p:sp>
      <p:sp>
        <p:nvSpPr>
          <p:cNvPr id="172" name="Google Shape;172;g14571cb0dee_0_32"/>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The score vector t1 can be considered a new variable, a latent variable. This reflects the information in the original X-variable that is of relevance for modeling and predicting the response variable.</a:t>
            </a:r>
            <a:endParaRPr/>
          </a:p>
          <a:p>
            <a:pPr indent="0" lvl="0" marL="0" rtl="0" algn="l">
              <a:lnSpc>
                <a:spcPct val="90000"/>
              </a:lnSpc>
              <a:spcBef>
                <a:spcPts val="1000"/>
              </a:spcBef>
              <a:spcAft>
                <a:spcPts val="0"/>
              </a:spcAft>
              <a:buSzPts val="2800"/>
              <a:buNone/>
            </a:pPr>
            <a:r>
              <a:rPr lang="en-US"/>
              <a:t>A model estimate of y, ^y</a:t>
            </a:r>
            <a:r>
              <a:rPr baseline="-25000" lang="en-US"/>
              <a:t>(1)</a:t>
            </a:r>
            <a:r>
              <a:rPr lang="en-US"/>
              <a:t>, after the first PLS component, is accomplished by multiplying t</a:t>
            </a:r>
            <a:r>
              <a:rPr baseline="-25000" lang="en-US"/>
              <a:t>1</a:t>
            </a:r>
            <a:r>
              <a:rPr lang="en-US"/>
              <a:t> by the weight  of the y-vector, c</a:t>
            </a:r>
            <a:r>
              <a:rPr baseline="-25000" lang="en-US"/>
              <a:t>1</a:t>
            </a:r>
            <a:r>
              <a:rPr lang="en-US"/>
              <a:t>.</a:t>
            </a:r>
            <a:endParaRPr/>
          </a:p>
        </p:txBody>
      </p:sp>
      <p:pic>
        <p:nvPicPr>
          <p:cNvPr id="173" name="Google Shape;173;g14571cb0dee_0_32"/>
          <p:cNvPicPr preferRelativeResize="0"/>
          <p:nvPr/>
        </p:nvPicPr>
        <p:blipFill rotWithShape="1">
          <a:blip r:embed="rId3">
            <a:alphaModFix/>
          </a:blip>
          <a:srcRect b="0" l="0" r="0" t="0"/>
          <a:stretch/>
        </p:blipFill>
        <p:spPr>
          <a:xfrm>
            <a:off x="3670265" y="4312568"/>
            <a:ext cx="5606768" cy="24910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 name="Shape 177"/>
        <p:cNvGrpSpPr/>
        <p:nvPr/>
      </p:nvGrpSpPr>
      <p:grpSpPr>
        <a:xfrm>
          <a:off x="0" y="0"/>
          <a:ext cx="0" cy="0"/>
          <a:chOff x="0" y="0"/>
          <a:chExt cx="0" cy="0"/>
        </a:xfrm>
      </p:grpSpPr>
      <p:sp>
        <p:nvSpPr>
          <p:cNvPr id="178" name="Google Shape;178;g14571cb0dee_0_132"/>
          <p:cNvSpPr txBox="1"/>
          <p:nvPr>
            <p:ph type="title"/>
          </p:nvPr>
        </p:nvSpPr>
        <p:spPr>
          <a:xfrm>
            <a:off x="415600" y="593375"/>
            <a:ext cx="119616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Extending with the second component(M = 1 Y-variable)</a:t>
            </a:r>
            <a:endParaRPr/>
          </a:p>
        </p:txBody>
      </p:sp>
      <p:sp>
        <p:nvSpPr>
          <p:cNvPr id="179" name="Google Shape;179;g14571cb0dee_0_132"/>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t/>
            </a:r>
            <a:endParaRPr/>
          </a:p>
        </p:txBody>
      </p:sp>
      <p:pic>
        <p:nvPicPr>
          <p:cNvPr id="180" name="Google Shape;180;g14571cb0dee_0_132"/>
          <p:cNvPicPr preferRelativeResize="0"/>
          <p:nvPr/>
        </p:nvPicPr>
        <p:blipFill rotWithShape="1">
          <a:blip r:embed="rId3">
            <a:alphaModFix/>
          </a:blip>
          <a:srcRect b="0" l="0" r="0" t="0"/>
          <a:stretch/>
        </p:blipFill>
        <p:spPr>
          <a:xfrm>
            <a:off x="11550" y="1455088"/>
            <a:ext cx="12191999" cy="5897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4571cb0dee_0_3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Variable Influence on Projection (VIP)</a:t>
            </a:r>
            <a:endParaRPr/>
          </a:p>
        </p:txBody>
      </p:sp>
      <p:sp>
        <p:nvSpPr>
          <p:cNvPr id="186" name="Google Shape;186;g14571cb0dee_0_38"/>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457200" lvl="0" marL="0" rtl="0" algn="l">
              <a:lnSpc>
                <a:spcPct val="90000"/>
              </a:lnSpc>
              <a:spcBef>
                <a:spcPts val="1000"/>
              </a:spcBef>
              <a:spcAft>
                <a:spcPts val="0"/>
              </a:spcAft>
              <a:buSzPts val="2800"/>
              <a:buNone/>
            </a:pPr>
            <a:r>
              <a:rPr lang="en-US"/>
              <a:t>VIP is a weighted sum of squares of the PLS weights, c*, taking into account the amount of explained Y-variance in each dimension.</a:t>
            </a:r>
            <a:endParaRPr/>
          </a:p>
          <a:p>
            <a:pPr indent="0" lvl="1" marL="457200" rtl="0" algn="l">
              <a:lnSpc>
                <a:spcPct val="90000"/>
              </a:lnSpc>
              <a:spcBef>
                <a:spcPts val="1000"/>
              </a:spcBef>
              <a:spcAft>
                <a:spcPts val="0"/>
              </a:spcAft>
              <a:buSzPts val="2800"/>
              <a:buFont typeface="Arial"/>
              <a:buNone/>
            </a:pPr>
            <a:r>
              <a:rPr lang="en-US" sz="2800"/>
              <a:t>The VIP score for the variable j is defined as:</a:t>
            </a:r>
            <a:endParaRPr sz="2800"/>
          </a:p>
          <a:p>
            <a:pPr indent="0" lvl="0" marL="0" rtl="0" algn="l">
              <a:lnSpc>
                <a:spcPct val="90000"/>
              </a:lnSpc>
              <a:spcBef>
                <a:spcPts val="1000"/>
              </a:spcBef>
              <a:spcAft>
                <a:spcPts val="0"/>
              </a:spcAft>
              <a:buSzPts val="2800"/>
              <a:buNone/>
            </a:pPr>
            <a:r>
              <a:t/>
            </a:r>
            <a:endParaRPr/>
          </a:p>
        </p:txBody>
      </p:sp>
      <p:sp>
        <p:nvSpPr>
          <p:cNvPr id="187" name="Google Shape;187;g14571cb0dee_0_38"/>
          <p:cNvSpPr txBox="1"/>
          <p:nvPr/>
        </p:nvSpPr>
        <p:spPr>
          <a:xfrm>
            <a:off x="2431442" y="3229265"/>
            <a:ext cx="6331527" cy="1169936"/>
          </a:xfrm>
          <a:prstGeom prst="rect">
            <a:avLst/>
          </a:prstGeom>
          <a:blipFill rotWithShape="1">
            <a:blip r:embed="rId4">
              <a:alphaModFix/>
            </a:blip>
            <a:stretch>
              <a:fillRect b="-101065" l="0" r="0" t="-569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8" name="Google Shape;188;g14571cb0dee_0_38"/>
          <p:cNvSpPr txBox="1"/>
          <p:nvPr/>
        </p:nvSpPr>
        <p:spPr>
          <a:xfrm>
            <a:off x="540327" y="4873771"/>
            <a:ext cx="10775024" cy="1680204"/>
          </a:xfrm>
          <a:prstGeom prst="rect">
            <a:avLst/>
          </a:prstGeom>
          <a:blipFill rotWithShape="1">
            <a:blip r:embed="rId5">
              <a:alphaModFix/>
            </a:blip>
            <a:stretch>
              <a:fillRect b="-9089" l="-1177" r="0" t="-681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4571cb0dee_0_4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t/>
            </a:r>
            <a:endParaRPr/>
          </a:p>
        </p:txBody>
      </p:sp>
      <p:sp>
        <p:nvSpPr>
          <p:cNvPr id="194" name="Google Shape;194;g14571cb0dee_0_43"/>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500"/>
              <a:buFont typeface="Arial"/>
              <a:buNone/>
            </a:pPr>
            <a:r>
              <a:rPr lang="en-US"/>
              <a:t>Predictors with large VIP, larger than 1, are most influential for the model.</a:t>
            </a:r>
            <a:endParaRPr/>
          </a:p>
          <a:p>
            <a:pPr indent="0" lvl="0" marL="0" rtl="0" algn="l">
              <a:lnSpc>
                <a:spcPct val="90000"/>
              </a:lnSpc>
              <a:spcBef>
                <a:spcPts val="1000"/>
              </a:spcBef>
              <a:spcAft>
                <a:spcPts val="0"/>
              </a:spcAft>
              <a:buClr>
                <a:schemeClr val="dk1"/>
              </a:buClr>
              <a:buSzPts val="1500"/>
              <a:buFont typeface="Arial"/>
              <a:buNone/>
            </a:pPr>
            <a:r>
              <a:rPr lang="en-US"/>
              <a:t>Most studies either use constant cutoff, or ranking the variables based on VIP score and choose the top k values</a:t>
            </a:r>
            <a:endParaRPr/>
          </a:p>
          <a:p>
            <a:pPr indent="0" lvl="0" marL="0" rtl="0" algn="l">
              <a:lnSpc>
                <a:spcPct val="90000"/>
              </a:lnSpc>
              <a:spcBef>
                <a:spcPts val="1000"/>
              </a:spcBef>
              <a:spcAft>
                <a:spcPts val="0"/>
              </a:spcAft>
              <a:buClr>
                <a:schemeClr val="dk1"/>
              </a:buClr>
              <a:buSzPts val="1500"/>
              <a:buFont typeface="Arial"/>
              <a:buNone/>
            </a:pPr>
            <a:r>
              <a:t/>
            </a:r>
            <a:endParaRPr/>
          </a:p>
          <a:p>
            <a:pPr indent="0" lvl="0" marL="0" rtl="0" algn="l">
              <a:lnSpc>
                <a:spcPct val="90000"/>
              </a:lnSpc>
              <a:spcBef>
                <a:spcPts val="1000"/>
              </a:spcBef>
              <a:spcAft>
                <a:spcPts val="0"/>
              </a:spcAft>
              <a:buSzPts val="2800"/>
              <a:buNone/>
            </a:pPr>
            <a:r>
              <a:t/>
            </a:r>
            <a:endParaRPr/>
          </a:p>
        </p:txBody>
      </p:sp>
      <p:pic>
        <p:nvPicPr>
          <p:cNvPr id="195" name="Google Shape;195;g14571cb0dee_0_43"/>
          <p:cNvPicPr preferRelativeResize="0"/>
          <p:nvPr/>
        </p:nvPicPr>
        <p:blipFill rotWithShape="1">
          <a:blip r:embed="rId3">
            <a:alphaModFix/>
          </a:blip>
          <a:srcRect b="0" l="0" r="0" t="0"/>
          <a:stretch/>
        </p:blipFill>
        <p:spPr>
          <a:xfrm>
            <a:off x="2555567" y="3429000"/>
            <a:ext cx="5827233" cy="30304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4571cb0dee_0_4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PLS validation</a:t>
            </a:r>
            <a:endParaRPr/>
          </a:p>
        </p:txBody>
      </p:sp>
      <p:sp>
        <p:nvSpPr>
          <p:cNvPr id="201" name="Google Shape;201;g14571cb0dee_0_49"/>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We need a model with an optimal balance between fit and predictive ability.</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US"/>
              <a:t>The goodness of fit, R</a:t>
            </a:r>
            <a:r>
              <a:rPr baseline="30000" lang="en-US"/>
              <a:t>2</a:t>
            </a:r>
            <a:r>
              <a:rPr lang="en-US"/>
              <a:t>, is used to measure how well the model is able to  mathematically reproduce the data of training set.</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US"/>
              <a:t>The goodness of prediction, Q</a:t>
            </a:r>
            <a:r>
              <a:rPr baseline="30000" lang="en-US"/>
              <a:t>2</a:t>
            </a:r>
            <a:r>
              <a:rPr lang="en-US"/>
              <a:t>, is used to measure how well the model can predict the result of new testing data. </a:t>
            </a:r>
            <a:endParaRPr/>
          </a:p>
          <a:p>
            <a:pPr indent="0" lvl="0" marL="0" rtl="0" algn="l">
              <a:lnSpc>
                <a:spcPct val="90000"/>
              </a:lnSpc>
              <a:spcBef>
                <a:spcPts val="1000"/>
              </a:spcBef>
              <a:spcAft>
                <a:spcPts val="0"/>
              </a:spcAft>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4571cb0dee_0_5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Q</a:t>
            </a:r>
            <a:r>
              <a:rPr baseline="30000" lang="en-US"/>
              <a:t>2</a:t>
            </a:r>
            <a:r>
              <a:rPr lang="en-US"/>
              <a:t> </a:t>
            </a:r>
            <a:endParaRPr/>
          </a:p>
        </p:txBody>
      </p:sp>
      <p:sp>
        <p:nvSpPr>
          <p:cNvPr id="207" name="Google Shape;207;g14571cb0dee_0_56"/>
          <p:cNvSpPr txBox="1"/>
          <p:nvPr>
            <p:ph idx="1" type="body"/>
          </p:nvPr>
        </p:nvSpPr>
        <p:spPr>
          <a:xfrm>
            <a:off x="415650" y="127518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solidFill>
                  <a:srgbClr val="333333"/>
                </a:solidFill>
                <a:highlight>
                  <a:srgbClr val="FFFFFF"/>
                </a:highlight>
              </a:rPr>
              <a:t>Q-squared (Q</a:t>
            </a:r>
            <a:r>
              <a:rPr baseline="30000" lang="en-US">
                <a:solidFill>
                  <a:srgbClr val="333333"/>
                </a:solidFill>
                <a:highlight>
                  <a:srgbClr val="FFFFFF"/>
                </a:highlight>
              </a:rPr>
              <a:t>‍2</a:t>
            </a:r>
            <a:r>
              <a:rPr lang="en-US">
                <a:solidFill>
                  <a:srgbClr val="333333"/>
                </a:solidFill>
                <a:highlight>
                  <a:srgbClr val="FFFFFF"/>
                </a:highlight>
              </a:rPr>
              <a:t>) is the R-squared value that you get from applying the PLS model to the test set instead of the training set. </a:t>
            </a:r>
            <a:endParaRPr>
              <a:solidFill>
                <a:srgbClr val="333333"/>
              </a:solidFill>
              <a:highlight>
                <a:srgbClr val="FFFFFF"/>
              </a:highlight>
            </a:endParaRPr>
          </a:p>
          <a:p>
            <a:pPr indent="0" lvl="0" marL="0" rtl="0" algn="l">
              <a:lnSpc>
                <a:spcPct val="90000"/>
              </a:lnSpc>
              <a:spcBef>
                <a:spcPts val="1000"/>
              </a:spcBef>
              <a:spcAft>
                <a:spcPts val="0"/>
              </a:spcAft>
              <a:buClr>
                <a:srgbClr val="000000"/>
              </a:buClr>
              <a:buSzPts val="1100"/>
              <a:buFont typeface="Arial"/>
              <a:buNone/>
            </a:pPr>
            <a:r>
              <a:rPr lang="en-US">
                <a:solidFill>
                  <a:srgbClr val="333333"/>
                </a:solidFill>
                <a:highlight>
                  <a:srgbClr val="FFFFFF"/>
                </a:highlight>
              </a:rPr>
              <a:t>The Q</a:t>
            </a:r>
            <a:r>
              <a:rPr baseline="30000" lang="en-US">
                <a:solidFill>
                  <a:srgbClr val="333333"/>
                </a:solidFill>
                <a:highlight>
                  <a:srgbClr val="FFFFFF"/>
                </a:highlight>
              </a:rPr>
              <a:t>2</a:t>
            </a:r>
            <a:r>
              <a:rPr lang="en-US">
                <a:solidFill>
                  <a:srgbClr val="333333"/>
                </a:solidFill>
                <a:highlight>
                  <a:srgbClr val="FFFFFF"/>
                </a:highlight>
              </a:rPr>
              <a:t> is based on the evaluation of the error between the predicted categorical variable </a:t>
            </a:r>
            <a:endParaRPr>
              <a:solidFill>
                <a:srgbClr val="333333"/>
              </a:solidFill>
              <a:highlight>
                <a:srgbClr val="FFFFFF"/>
              </a:highlight>
            </a:endParaRPr>
          </a:p>
        </p:txBody>
      </p:sp>
      <p:pic>
        <p:nvPicPr>
          <p:cNvPr id="208" name="Google Shape;208;g14571cb0dee_0_56"/>
          <p:cNvPicPr preferRelativeResize="0"/>
          <p:nvPr/>
        </p:nvPicPr>
        <p:blipFill rotWithShape="1">
          <a:blip r:embed="rId3">
            <a:alphaModFix/>
          </a:blip>
          <a:srcRect b="0" l="0" r="0" t="0"/>
          <a:stretch/>
        </p:blipFill>
        <p:spPr>
          <a:xfrm>
            <a:off x="682767" y="3155367"/>
            <a:ext cx="3103933" cy="3352800"/>
          </a:xfrm>
          <a:prstGeom prst="rect">
            <a:avLst/>
          </a:prstGeom>
          <a:noFill/>
          <a:ln>
            <a:noFill/>
          </a:ln>
        </p:spPr>
      </p:pic>
      <p:sp>
        <p:nvSpPr>
          <p:cNvPr id="209" name="Google Shape;209;g14571cb0dee_0_56"/>
          <p:cNvSpPr txBox="1"/>
          <p:nvPr/>
        </p:nvSpPr>
        <p:spPr>
          <a:xfrm>
            <a:off x="4676425" y="2753150"/>
            <a:ext cx="7008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Q</a:t>
            </a:r>
            <a:r>
              <a:rPr b="0" baseline="30000" i="0" lang="en-US" sz="2800" u="none" cap="none" strike="noStrike">
                <a:solidFill>
                  <a:schemeClr val="dk1"/>
                </a:solidFill>
                <a:latin typeface="Calibri"/>
                <a:ea typeface="Calibri"/>
                <a:cs typeface="Calibri"/>
                <a:sym typeface="Calibri"/>
              </a:rPr>
              <a:t>2</a:t>
            </a:r>
            <a:r>
              <a:rPr b="0" i="0" lang="en-US" sz="2800" u="none" cap="none" strike="noStrike">
                <a:solidFill>
                  <a:schemeClr val="dk1"/>
                </a:solidFill>
                <a:latin typeface="Calibri"/>
                <a:ea typeface="Calibri"/>
                <a:cs typeface="Calibri"/>
                <a:sym typeface="Calibri"/>
              </a:rPr>
              <a:t> is not inflationary and will not automatically approach 1 with increasing model complexity where on the other hand, the goodness of fit, R</a:t>
            </a:r>
            <a:r>
              <a:rPr b="0" baseline="30000" i="0" lang="en-US" sz="2800" u="none" cap="none" strike="noStrike">
                <a:solidFill>
                  <a:schemeClr val="dk1"/>
                </a:solidFill>
                <a:latin typeface="Calibri"/>
                <a:ea typeface="Calibri"/>
                <a:cs typeface="Calibri"/>
                <a:sym typeface="Calibri"/>
              </a:rPr>
              <a:t>2</a:t>
            </a:r>
            <a:r>
              <a:rPr b="0" i="0" lang="en-US" sz="2800" u="none" cap="none" strike="noStrike">
                <a:solidFill>
                  <a:schemeClr val="dk1"/>
                </a:solidFill>
                <a:latin typeface="Calibri"/>
                <a:ea typeface="Calibri"/>
                <a:cs typeface="Calibri"/>
                <a:sym typeface="Calibri"/>
              </a:rPr>
              <a:t>,  is inflationary and rapidly approaches unity as model complexity increases.</a:t>
            </a:r>
            <a:endParaRPr b="0" i="0" sz="1400" u="none" cap="none" strike="noStrike">
              <a:solidFill>
                <a:srgbClr val="000000"/>
              </a:solidFill>
              <a:latin typeface="Arial"/>
              <a:ea typeface="Arial"/>
              <a:cs typeface="Arial"/>
              <a:sym typeface="Arial"/>
            </a:endParaRPr>
          </a:p>
        </p:txBody>
      </p:sp>
      <p:pic>
        <p:nvPicPr>
          <p:cNvPr id="210" name="Google Shape;210;g14571cb0dee_0_56"/>
          <p:cNvPicPr preferRelativeResize="0"/>
          <p:nvPr/>
        </p:nvPicPr>
        <p:blipFill rotWithShape="1">
          <a:blip r:embed="rId4">
            <a:alphaModFix/>
          </a:blip>
          <a:srcRect b="0" l="0" r="0" t="0"/>
          <a:stretch/>
        </p:blipFill>
        <p:spPr>
          <a:xfrm>
            <a:off x="4802366" y="4877152"/>
            <a:ext cx="3179402" cy="167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3">
            <a:alphaModFix/>
          </a:blip>
          <a:srcRect b="0" l="0" r="0" t="0"/>
          <a:stretch/>
        </p:blipFill>
        <p:spPr>
          <a:xfrm>
            <a:off x="1470858" y="2731950"/>
            <a:ext cx="8980980" cy="3604681"/>
          </a:xfrm>
          <a:prstGeom prst="rect">
            <a:avLst/>
          </a:prstGeom>
          <a:noFill/>
          <a:ln>
            <a:noFill/>
          </a:ln>
        </p:spPr>
      </p:pic>
      <p:sp>
        <p:nvSpPr>
          <p:cNvPr id="216" name="Google Shape;216;p19"/>
          <p:cNvSpPr txBox="1"/>
          <p:nvPr/>
        </p:nvSpPr>
        <p:spPr>
          <a:xfrm>
            <a:off x="1342522" y="930442"/>
            <a:ext cx="230704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Study example:</a:t>
            </a:r>
            <a:endParaRPr b="0" i="0" sz="1400" u="none" cap="none" strike="noStrike">
              <a:solidFill>
                <a:srgbClr val="000000"/>
              </a:solidFill>
              <a:latin typeface="Arial"/>
              <a:ea typeface="Arial"/>
              <a:cs typeface="Arial"/>
              <a:sym typeface="Arial"/>
            </a:endParaRPr>
          </a:p>
        </p:txBody>
      </p:sp>
      <p:sp>
        <p:nvSpPr>
          <p:cNvPr id="217" name="Google Shape;217;p19"/>
          <p:cNvSpPr txBox="1"/>
          <p:nvPr/>
        </p:nvSpPr>
        <p:spPr>
          <a:xfrm>
            <a:off x="1342522" y="1799475"/>
            <a:ext cx="896431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ST000058 from Metabolomics Workbench: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GC-MS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Metabolite changes associated with methionine stress sensitivity of cancer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467b7169cd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Outline</a:t>
            </a:r>
            <a:endParaRPr/>
          </a:p>
        </p:txBody>
      </p:sp>
      <p:sp>
        <p:nvSpPr>
          <p:cNvPr id="89" name="Google Shape;89;g1467b7169c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Why study metabolic signature</a:t>
            </a:r>
            <a:endParaRPr/>
          </a:p>
          <a:p>
            <a:pPr indent="-342900" lvl="0" marL="457200" rtl="0" algn="l">
              <a:lnSpc>
                <a:spcPct val="150000"/>
              </a:lnSpc>
              <a:spcBef>
                <a:spcPts val="0"/>
              </a:spcBef>
              <a:spcAft>
                <a:spcPts val="0"/>
              </a:spcAft>
              <a:buSzPts val="1800"/>
              <a:buChar char="•"/>
            </a:pPr>
            <a:r>
              <a:rPr lang="en-US"/>
              <a:t>Workflow</a:t>
            </a:r>
            <a:endParaRPr/>
          </a:p>
          <a:p>
            <a:pPr indent="-342900" lvl="0" marL="457200" rtl="0" algn="l">
              <a:lnSpc>
                <a:spcPct val="150000"/>
              </a:lnSpc>
              <a:spcBef>
                <a:spcPts val="0"/>
              </a:spcBef>
              <a:spcAft>
                <a:spcPts val="0"/>
              </a:spcAft>
              <a:buSzPts val="1800"/>
              <a:buChar char="•"/>
            </a:pPr>
            <a:r>
              <a:rPr lang="en-US"/>
              <a:t>PLS-DA</a:t>
            </a:r>
            <a:endParaRPr/>
          </a:p>
          <a:p>
            <a:pPr indent="-342900" lvl="0" marL="457200" rtl="0" algn="l">
              <a:lnSpc>
                <a:spcPct val="150000"/>
              </a:lnSpc>
              <a:spcBef>
                <a:spcPts val="0"/>
              </a:spcBef>
              <a:spcAft>
                <a:spcPts val="0"/>
              </a:spcAft>
              <a:buSzPts val="1800"/>
              <a:buChar char="•"/>
            </a:pPr>
            <a:r>
              <a:rPr lang="en-US"/>
              <a:t>Study example (ST000058)</a:t>
            </a:r>
            <a:endParaRPr/>
          </a:p>
          <a:p>
            <a:pPr indent="-342900" lvl="0" marL="457200" rtl="0" algn="l">
              <a:lnSpc>
                <a:spcPct val="150000"/>
              </a:lnSpc>
              <a:spcBef>
                <a:spcPts val="0"/>
              </a:spcBef>
              <a:spcAft>
                <a:spcPts val="0"/>
              </a:spcAft>
              <a:buSzPts val="1800"/>
              <a:buChar char="•"/>
            </a:pPr>
            <a:r>
              <a:rPr lang="en-US"/>
              <a:t>Results and validation</a:t>
            </a:r>
            <a:endParaRPr/>
          </a:p>
          <a:p>
            <a:pPr indent="-342900" lvl="0" marL="457200" rtl="0" algn="l">
              <a:lnSpc>
                <a:spcPct val="150000"/>
              </a:lnSpc>
              <a:spcBef>
                <a:spcPts val="0"/>
              </a:spcBef>
              <a:spcAft>
                <a:spcPts val="0"/>
              </a:spcAft>
              <a:buSzPts val="1800"/>
              <a:buChar char="•"/>
            </a:pPr>
            <a:r>
              <a:rPr lang="en-US"/>
              <a:t>Future plans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4571cb0dee_0_6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PLS Validation</a:t>
            </a:r>
            <a:endParaRPr/>
          </a:p>
        </p:txBody>
      </p:sp>
      <p:sp>
        <p:nvSpPr>
          <p:cNvPr id="223" name="Google Shape;223;g14571cb0dee_0_62"/>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Permutation test (10,000 times) on Group 1 and Group 7, Q</a:t>
            </a:r>
            <a:r>
              <a:rPr baseline="30000" lang="en-US"/>
              <a:t>2</a:t>
            </a:r>
            <a:r>
              <a:rPr lang="en-US"/>
              <a:t> distribution</a:t>
            </a:r>
            <a:endParaRPr/>
          </a:p>
        </p:txBody>
      </p:sp>
      <p:pic>
        <p:nvPicPr>
          <p:cNvPr id="224" name="Google Shape;224;g14571cb0dee_0_62"/>
          <p:cNvPicPr preferRelativeResize="0"/>
          <p:nvPr/>
        </p:nvPicPr>
        <p:blipFill rotWithShape="1">
          <a:blip r:embed="rId3">
            <a:alphaModFix/>
          </a:blip>
          <a:srcRect b="0" l="0" r="0" t="0"/>
          <a:stretch/>
        </p:blipFill>
        <p:spPr>
          <a:xfrm>
            <a:off x="2283033" y="2132467"/>
            <a:ext cx="6832800" cy="455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4571cb0dee_0_6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ANoVA test on group 1 and group 7</a:t>
            </a:r>
            <a:endParaRPr/>
          </a:p>
        </p:txBody>
      </p:sp>
      <p:sp>
        <p:nvSpPr>
          <p:cNvPr id="230" name="Google Shape;230;g14571cb0dee_0_68"/>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t/>
            </a:r>
            <a:endParaRPr/>
          </a:p>
        </p:txBody>
      </p:sp>
      <p:pic>
        <p:nvPicPr>
          <p:cNvPr id="231" name="Google Shape;231;g14571cb0dee_0_68"/>
          <p:cNvPicPr preferRelativeResize="0"/>
          <p:nvPr/>
        </p:nvPicPr>
        <p:blipFill rotWithShape="1">
          <a:blip r:embed="rId3">
            <a:alphaModFix/>
          </a:blip>
          <a:srcRect b="0" l="0" r="0" t="0"/>
          <a:stretch/>
        </p:blipFill>
        <p:spPr>
          <a:xfrm>
            <a:off x="1691500" y="1356967"/>
            <a:ext cx="7945434" cy="3248133"/>
          </a:xfrm>
          <a:prstGeom prst="rect">
            <a:avLst/>
          </a:prstGeom>
          <a:noFill/>
          <a:ln>
            <a:noFill/>
          </a:ln>
        </p:spPr>
      </p:pic>
      <p:sp>
        <p:nvSpPr>
          <p:cNvPr id="232" name="Google Shape;232;g14571cb0dee_0_68"/>
          <p:cNvSpPr txBox="1"/>
          <p:nvPr/>
        </p:nvSpPr>
        <p:spPr>
          <a:xfrm>
            <a:off x="1691500" y="4313200"/>
            <a:ext cx="8364000" cy="2000507"/>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At 5% false discovery rate, the number of significant variables is 26.</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900" u="none" cap="none" strike="noStrike">
                <a:solidFill>
                  <a:schemeClr val="dk1"/>
                </a:solidFill>
                <a:latin typeface="Arial"/>
                <a:ea typeface="Arial"/>
                <a:cs typeface="Arial"/>
                <a:sym typeface="Arial"/>
              </a:rPr>
              <a:t>At 10% false discovery rate, the number of significant variables is 43.</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With VIP score threshold &gt;1.0, there are 117 variables</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With VIP score threshold &gt; 1.3, there are 62 variables</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With VIP score threshold &gt;1.5, there are 40 variables</a:t>
            </a:r>
            <a:endParaRPr b="0" i="0" sz="1900" u="none" cap="none" strike="noStrike">
              <a:solidFill>
                <a:srgbClr val="FF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4571cb0dee_0_7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Compare results between ANoVA and VIP</a:t>
            </a:r>
            <a:endParaRPr/>
          </a:p>
        </p:txBody>
      </p:sp>
      <p:sp>
        <p:nvSpPr>
          <p:cNvPr id="238" name="Google Shape;238;g14571cb0dee_0_75"/>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Clr>
                <a:schemeClr val="dk1"/>
              </a:buClr>
              <a:buSzPts val="1500"/>
              <a:buFont typeface="Arial"/>
              <a:buNone/>
            </a:pPr>
            <a:r>
              <a:rPr lang="en-US" sz="1900">
                <a:solidFill>
                  <a:schemeClr val="dk1"/>
                </a:solidFill>
              </a:rPr>
              <a:t>With VIP score threshold &gt; 1.3, there are 62 variables,</a:t>
            </a:r>
            <a:r>
              <a:rPr lang="en-US" sz="1900">
                <a:solidFill>
                  <a:srgbClr val="FF0000"/>
                </a:solidFill>
              </a:rPr>
              <a:t> including all 43 variables under 10% FDR</a:t>
            </a:r>
            <a:endParaRPr sz="1900">
              <a:solidFill>
                <a:srgbClr val="FF0000"/>
              </a:solidFill>
            </a:endParaRPr>
          </a:p>
          <a:p>
            <a:pPr indent="0" lvl="0" marL="0" rtl="0" algn="l">
              <a:lnSpc>
                <a:spcPct val="100000"/>
              </a:lnSpc>
              <a:spcBef>
                <a:spcPts val="1000"/>
              </a:spcBef>
              <a:spcAft>
                <a:spcPts val="0"/>
              </a:spcAft>
              <a:buClr>
                <a:schemeClr val="dk1"/>
              </a:buClr>
              <a:buSzPts val="1500"/>
              <a:buFont typeface="Arial"/>
              <a:buNone/>
            </a:pPr>
            <a:r>
              <a:rPr lang="en-US" sz="1900">
                <a:solidFill>
                  <a:schemeClr val="dk1"/>
                </a:solidFill>
              </a:rPr>
              <a:t>With VIP score threshold &gt;1.5, there are 40 variables, </a:t>
            </a:r>
            <a:r>
              <a:rPr lang="en-US" sz="1900">
                <a:solidFill>
                  <a:srgbClr val="FF0000"/>
                </a:solidFill>
              </a:rPr>
              <a:t>including all 26 variables under 5% FDR. </a:t>
            </a:r>
            <a:endParaRPr/>
          </a:p>
        </p:txBody>
      </p:sp>
      <p:pic>
        <p:nvPicPr>
          <p:cNvPr id="239" name="Google Shape;239;g14571cb0dee_0_75"/>
          <p:cNvPicPr preferRelativeResize="0"/>
          <p:nvPr/>
        </p:nvPicPr>
        <p:blipFill rotWithShape="1">
          <a:blip r:embed="rId3">
            <a:alphaModFix/>
          </a:blip>
          <a:srcRect b="0" l="0" r="0" t="0"/>
          <a:stretch/>
        </p:blipFill>
        <p:spPr>
          <a:xfrm>
            <a:off x="3212415" y="2445234"/>
            <a:ext cx="5159633" cy="5159633"/>
          </a:xfrm>
          <a:prstGeom prst="rect">
            <a:avLst/>
          </a:prstGeom>
          <a:noFill/>
          <a:ln>
            <a:noFill/>
          </a:ln>
        </p:spPr>
      </p:pic>
      <p:sp>
        <p:nvSpPr>
          <p:cNvPr id="240" name="Google Shape;240;g14571cb0dee_0_75"/>
          <p:cNvSpPr txBox="1"/>
          <p:nvPr/>
        </p:nvSpPr>
        <p:spPr>
          <a:xfrm>
            <a:off x="3048000" y="3650016"/>
            <a:ext cx="6096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1" name="Google Shape;241;g14571cb0dee_0_75"/>
          <p:cNvSpPr txBox="1"/>
          <p:nvPr/>
        </p:nvSpPr>
        <p:spPr>
          <a:xfrm>
            <a:off x="3048000" y="3650016"/>
            <a:ext cx="6096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Metabolites with VIPs (&gt;1.3) not in FDR 15%</a:t>
            </a:r>
            <a:endParaRPr/>
          </a:p>
        </p:txBody>
      </p:sp>
      <p:sp>
        <p:nvSpPr>
          <p:cNvPr id="247" name="Google Shape;247;p2"/>
          <p:cNvSpPr txBox="1"/>
          <p:nvPr>
            <p:ph idx="1" type="body"/>
          </p:nvPr>
        </p:nvSpPr>
        <p:spPr>
          <a:xfrm>
            <a:off x="8038222" y="2018946"/>
            <a:ext cx="4029087" cy="4555200"/>
          </a:xfrm>
          <a:prstGeom prst="rect">
            <a:avLst/>
          </a:prstGeom>
          <a:noFill/>
          <a:ln>
            <a:noFill/>
          </a:ln>
        </p:spPr>
        <p:txBody>
          <a:bodyPr anchorCtr="0" anchor="t" bIns="45700" lIns="91425" spcFirstLastPara="1" rIns="91425" wrap="square" tIns="45700">
            <a:normAutofit lnSpcReduction="10000"/>
          </a:bodyPr>
          <a:lstStyle/>
          <a:p>
            <a:pPr indent="-342900" lvl="0" marL="571500" rtl="0" algn="l">
              <a:lnSpc>
                <a:spcPct val="90000"/>
              </a:lnSpc>
              <a:spcBef>
                <a:spcPts val="1000"/>
              </a:spcBef>
              <a:spcAft>
                <a:spcPts val="0"/>
              </a:spcAft>
              <a:buSzPts val="2800"/>
              <a:buChar char="•"/>
            </a:pPr>
            <a:r>
              <a:rPr lang="en-US" sz="2000"/>
              <a:t>The plot shows the intensities of each compound over the time of  treatment.</a:t>
            </a:r>
            <a:endParaRPr/>
          </a:p>
          <a:p>
            <a:pPr indent="-342900" lvl="0" marL="571500" rtl="0" algn="l">
              <a:lnSpc>
                <a:spcPct val="90000"/>
              </a:lnSpc>
              <a:spcBef>
                <a:spcPts val="1000"/>
              </a:spcBef>
              <a:spcAft>
                <a:spcPts val="0"/>
              </a:spcAft>
              <a:buSzPts val="2800"/>
              <a:buChar char="•"/>
            </a:pPr>
            <a:r>
              <a:rPr lang="en-US" sz="2000"/>
              <a:t>On the X-axis, the 0 is the reference group, from 2 to 48 are the PLS-DA models between control group and other groups, individually.</a:t>
            </a:r>
            <a:endParaRPr/>
          </a:p>
          <a:p>
            <a:pPr indent="-342900" lvl="0" marL="571500" rtl="0" algn="l">
              <a:lnSpc>
                <a:spcPct val="90000"/>
              </a:lnSpc>
              <a:spcBef>
                <a:spcPts val="1000"/>
              </a:spcBef>
              <a:spcAft>
                <a:spcPts val="0"/>
              </a:spcAft>
              <a:buSzPts val="2800"/>
              <a:buChar char="•"/>
            </a:pPr>
            <a:r>
              <a:rPr lang="en-US" sz="2000"/>
              <a:t> On the Y-axis, the left Y-axis is the intensity of this metabolite and the right Y-axis is the VIP score.</a:t>
            </a:r>
            <a:endParaRPr/>
          </a:p>
          <a:p>
            <a:pPr indent="-165100" lvl="0" marL="571500" rtl="0" algn="l">
              <a:lnSpc>
                <a:spcPct val="90000"/>
              </a:lnSpc>
              <a:spcBef>
                <a:spcPts val="1000"/>
              </a:spcBef>
              <a:spcAft>
                <a:spcPts val="0"/>
              </a:spcAft>
              <a:buSzPts val="2800"/>
              <a:buNone/>
            </a:pPr>
            <a:r>
              <a:t/>
            </a:r>
            <a:endParaRPr sz="2000"/>
          </a:p>
        </p:txBody>
      </p:sp>
      <p:pic>
        <p:nvPicPr>
          <p:cNvPr descr="Chart, box and whisker chart&#10;&#10;Description automatically generated" id="248" name="Google Shape;248;p2"/>
          <p:cNvPicPr preferRelativeResize="0"/>
          <p:nvPr/>
        </p:nvPicPr>
        <p:blipFill rotWithShape="1">
          <a:blip r:embed="rId3">
            <a:alphaModFix/>
          </a:blip>
          <a:srcRect b="0" l="0" r="0" t="0"/>
          <a:stretch/>
        </p:blipFill>
        <p:spPr>
          <a:xfrm>
            <a:off x="294570" y="1239868"/>
            <a:ext cx="3661256" cy="2745942"/>
          </a:xfrm>
          <a:prstGeom prst="rect">
            <a:avLst/>
          </a:prstGeom>
          <a:noFill/>
          <a:ln>
            <a:noFill/>
          </a:ln>
        </p:spPr>
      </p:pic>
      <p:pic>
        <p:nvPicPr>
          <p:cNvPr descr="Chart, line chart&#10;&#10;Description automatically generated" id="249" name="Google Shape;249;p2"/>
          <p:cNvPicPr preferRelativeResize="0"/>
          <p:nvPr/>
        </p:nvPicPr>
        <p:blipFill rotWithShape="1">
          <a:blip r:embed="rId4">
            <a:alphaModFix/>
          </a:blip>
          <a:srcRect b="0" l="0" r="0" t="0"/>
          <a:stretch/>
        </p:blipFill>
        <p:spPr>
          <a:xfrm>
            <a:off x="4153779" y="1239868"/>
            <a:ext cx="3587868" cy="2690901"/>
          </a:xfrm>
          <a:prstGeom prst="rect">
            <a:avLst/>
          </a:prstGeom>
          <a:noFill/>
          <a:ln>
            <a:noFill/>
          </a:ln>
        </p:spPr>
      </p:pic>
      <p:pic>
        <p:nvPicPr>
          <p:cNvPr descr="Chart&#10;&#10;Description automatically generated" id="250" name="Google Shape;250;p2"/>
          <p:cNvPicPr preferRelativeResize="0"/>
          <p:nvPr/>
        </p:nvPicPr>
        <p:blipFill rotWithShape="1">
          <a:blip r:embed="rId5">
            <a:alphaModFix/>
          </a:blip>
          <a:srcRect b="0" l="0" r="0" t="0"/>
          <a:stretch/>
        </p:blipFill>
        <p:spPr>
          <a:xfrm>
            <a:off x="294570" y="4144146"/>
            <a:ext cx="3661256" cy="2745942"/>
          </a:xfrm>
          <a:prstGeom prst="rect">
            <a:avLst/>
          </a:prstGeom>
          <a:noFill/>
          <a:ln>
            <a:noFill/>
          </a:ln>
        </p:spPr>
      </p:pic>
      <p:pic>
        <p:nvPicPr>
          <p:cNvPr descr="Chart, line chart&#10;&#10;Description automatically generated" id="251" name="Google Shape;251;p2"/>
          <p:cNvPicPr preferRelativeResize="0"/>
          <p:nvPr/>
        </p:nvPicPr>
        <p:blipFill rotWithShape="1">
          <a:blip r:embed="rId6">
            <a:alphaModFix/>
          </a:blip>
          <a:srcRect b="0" l="0" r="0" t="0"/>
          <a:stretch/>
        </p:blipFill>
        <p:spPr>
          <a:xfrm>
            <a:off x="4167918" y="4114341"/>
            <a:ext cx="3658212" cy="27436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Chart, scatter chart&#10;&#10;Description automatically generated" id="256" name="Google Shape;256;p20"/>
          <p:cNvPicPr preferRelativeResize="0"/>
          <p:nvPr/>
        </p:nvPicPr>
        <p:blipFill rotWithShape="1">
          <a:blip r:embed="rId3">
            <a:alphaModFix/>
          </a:blip>
          <a:srcRect b="0" l="0" r="0" t="0"/>
          <a:stretch/>
        </p:blipFill>
        <p:spPr>
          <a:xfrm>
            <a:off x="939801" y="1089763"/>
            <a:ext cx="3464423" cy="2598317"/>
          </a:xfrm>
          <a:prstGeom prst="rect">
            <a:avLst/>
          </a:prstGeom>
          <a:noFill/>
          <a:ln>
            <a:noFill/>
          </a:ln>
        </p:spPr>
      </p:pic>
      <p:pic>
        <p:nvPicPr>
          <p:cNvPr descr="Chart, scatter chart&#10;&#10;Description automatically generated" id="257" name="Google Shape;257;p20"/>
          <p:cNvPicPr preferRelativeResize="0"/>
          <p:nvPr/>
        </p:nvPicPr>
        <p:blipFill rotWithShape="1">
          <a:blip r:embed="rId4">
            <a:alphaModFix/>
          </a:blip>
          <a:srcRect b="0" l="0" r="0" t="0"/>
          <a:stretch/>
        </p:blipFill>
        <p:spPr>
          <a:xfrm>
            <a:off x="4336719" y="1159947"/>
            <a:ext cx="3464424" cy="2598318"/>
          </a:xfrm>
          <a:prstGeom prst="rect">
            <a:avLst/>
          </a:prstGeom>
          <a:noFill/>
          <a:ln>
            <a:noFill/>
          </a:ln>
        </p:spPr>
      </p:pic>
      <p:pic>
        <p:nvPicPr>
          <p:cNvPr descr="Chart, scatter chart&#10;&#10;Description automatically generated" id="258" name="Google Shape;258;p20"/>
          <p:cNvPicPr preferRelativeResize="0"/>
          <p:nvPr/>
        </p:nvPicPr>
        <p:blipFill rotWithShape="1">
          <a:blip r:embed="rId5">
            <a:alphaModFix/>
          </a:blip>
          <a:srcRect b="0" l="0" r="0" t="0"/>
          <a:stretch/>
        </p:blipFill>
        <p:spPr>
          <a:xfrm>
            <a:off x="7679493" y="1159947"/>
            <a:ext cx="3464424" cy="2598318"/>
          </a:xfrm>
          <a:prstGeom prst="rect">
            <a:avLst/>
          </a:prstGeom>
          <a:noFill/>
          <a:ln>
            <a:noFill/>
          </a:ln>
        </p:spPr>
      </p:pic>
      <p:pic>
        <p:nvPicPr>
          <p:cNvPr descr="Chart, scatter chart&#10;&#10;Description automatically generated" id="259" name="Google Shape;259;p20"/>
          <p:cNvPicPr preferRelativeResize="0"/>
          <p:nvPr/>
        </p:nvPicPr>
        <p:blipFill rotWithShape="1">
          <a:blip r:embed="rId6">
            <a:alphaModFix/>
          </a:blip>
          <a:srcRect b="0" l="0" r="0" t="0"/>
          <a:stretch/>
        </p:blipFill>
        <p:spPr>
          <a:xfrm>
            <a:off x="993942" y="3655996"/>
            <a:ext cx="3464423" cy="2598317"/>
          </a:xfrm>
          <a:prstGeom prst="rect">
            <a:avLst/>
          </a:prstGeom>
          <a:noFill/>
          <a:ln>
            <a:noFill/>
          </a:ln>
        </p:spPr>
      </p:pic>
      <p:pic>
        <p:nvPicPr>
          <p:cNvPr descr="Chart, scatter chart&#10;&#10;Description automatically generated" id="260" name="Google Shape;260;p20"/>
          <p:cNvPicPr preferRelativeResize="0"/>
          <p:nvPr/>
        </p:nvPicPr>
        <p:blipFill rotWithShape="1">
          <a:blip r:embed="rId7">
            <a:alphaModFix/>
          </a:blip>
          <a:srcRect b="0" l="0" r="0" t="0"/>
          <a:stretch/>
        </p:blipFill>
        <p:spPr>
          <a:xfrm>
            <a:off x="4332371" y="3636442"/>
            <a:ext cx="3464423" cy="2598317"/>
          </a:xfrm>
          <a:prstGeom prst="rect">
            <a:avLst/>
          </a:prstGeom>
          <a:noFill/>
          <a:ln>
            <a:noFill/>
          </a:ln>
        </p:spPr>
      </p:pic>
      <p:pic>
        <p:nvPicPr>
          <p:cNvPr descr="Chart, scatter chart&#10;&#10;Description automatically generated" id="261" name="Google Shape;261;p20"/>
          <p:cNvPicPr preferRelativeResize="0"/>
          <p:nvPr/>
        </p:nvPicPr>
        <p:blipFill rotWithShape="1">
          <a:blip r:embed="rId8">
            <a:alphaModFix/>
          </a:blip>
          <a:srcRect b="0" l="0" r="0" t="0"/>
          <a:stretch/>
        </p:blipFill>
        <p:spPr>
          <a:xfrm>
            <a:off x="7733634" y="3624910"/>
            <a:ext cx="3464423" cy="2598317"/>
          </a:xfrm>
          <a:prstGeom prst="rect">
            <a:avLst/>
          </a:prstGeom>
          <a:noFill/>
          <a:ln>
            <a:noFill/>
          </a:ln>
        </p:spPr>
      </p:pic>
      <p:sp>
        <p:nvSpPr>
          <p:cNvPr id="262" name="Google Shape;262;p20"/>
          <p:cNvSpPr txBox="1"/>
          <p:nvPr/>
        </p:nvSpPr>
        <p:spPr>
          <a:xfrm>
            <a:off x="939801" y="581595"/>
            <a:ext cx="91839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PLS-DA score plots for homocysteine treatment with different time</a:t>
            </a:r>
            <a:endParaRPr b="0" i="0" sz="1400" u="none" cap="none" strike="noStrike">
              <a:solidFill>
                <a:srgbClr val="000000"/>
              </a:solidFill>
              <a:latin typeface="Arial"/>
              <a:ea typeface="Arial"/>
              <a:cs typeface="Arial"/>
              <a:sym typeface="Arial"/>
            </a:endParaRPr>
          </a:p>
        </p:txBody>
      </p:sp>
      <p:sp>
        <p:nvSpPr>
          <p:cNvPr id="263" name="Google Shape;263;p20"/>
          <p:cNvSpPr txBox="1"/>
          <p:nvPr/>
        </p:nvSpPr>
        <p:spPr>
          <a:xfrm>
            <a:off x="1260763" y="6324498"/>
            <a:ext cx="101457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Fig.  The figures above are from different PLS-DA model between control group and group of treatment under 2 to 48 hours.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Chart, histogram&#10;&#10;Description automatically generated" id="268" name="Google Shape;268;p21"/>
          <p:cNvPicPr preferRelativeResize="0"/>
          <p:nvPr/>
        </p:nvPicPr>
        <p:blipFill rotWithShape="1">
          <a:blip r:embed="rId3">
            <a:alphaModFix/>
          </a:blip>
          <a:srcRect b="0" l="0" r="0" t="0"/>
          <a:stretch/>
        </p:blipFill>
        <p:spPr>
          <a:xfrm>
            <a:off x="1265989" y="1617746"/>
            <a:ext cx="4830011" cy="3622508"/>
          </a:xfrm>
          <a:prstGeom prst="rect">
            <a:avLst/>
          </a:prstGeom>
          <a:noFill/>
          <a:ln>
            <a:noFill/>
          </a:ln>
        </p:spPr>
      </p:pic>
      <p:pic>
        <p:nvPicPr>
          <p:cNvPr descr="Chart, line chart&#10;&#10;Description automatically generated" id="269" name="Google Shape;269;p21"/>
          <p:cNvPicPr preferRelativeResize="0"/>
          <p:nvPr/>
        </p:nvPicPr>
        <p:blipFill rotWithShape="1">
          <a:blip r:embed="rId4">
            <a:alphaModFix/>
          </a:blip>
          <a:srcRect b="0" l="0" r="0" t="0"/>
          <a:stretch/>
        </p:blipFill>
        <p:spPr>
          <a:xfrm>
            <a:off x="6368715" y="1617746"/>
            <a:ext cx="4830011" cy="3622508"/>
          </a:xfrm>
          <a:prstGeom prst="rect">
            <a:avLst/>
          </a:prstGeom>
          <a:noFill/>
          <a:ln>
            <a:noFill/>
          </a:ln>
        </p:spPr>
      </p:pic>
      <p:sp>
        <p:nvSpPr>
          <p:cNvPr id="270" name="Google Shape;270;p21"/>
          <p:cNvSpPr txBox="1"/>
          <p:nvPr/>
        </p:nvSpPr>
        <p:spPr>
          <a:xfrm>
            <a:off x="757758" y="577516"/>
            <a:ext cx="58464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To better interpret the PLS-DA score plot:</a:t>
            </a:r>
            <a:endParaRPr b="0" i="0" sz="1400" u="none" cap="none" strike="noStrike">
              <a:solidFill>
                <a:srgbClr val="000000"/>
              </a:solidFill>
              <a:latin typeface="Arial"/>
              <a:ea typeface="Arial"/>
              <a:cs typeface="Arial"/>
              <a:sym typeface="Arial"/>
            </a:endParaRPr>
          </a:p>
        </p:txBody>
      </p:sp>
      <p:sp>
        <p:nvSpPr>
          <p:cNvPr id="271" name="Google Shape;271;p21"/>
          <p:cNvSpPr txBox="1"/>
          <p:nvPr/>
        </p:nvSpPr>
        <p:spPr>
          <a:xfrm>
            <a:off x="1717964" y="5832765"/>
            <a:ext cx="2854036"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Same as previous figs.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nvSpPr>
        <p:spPr>
          <a:xfrm>
            <a:off x="433136" y="593558"/>
            <a:ext cx="559159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PLS-DA display function ADAP-KDB</a:t>
            </a:r>
            <a:r>
              <a:rPr b="0" baseline="30000" i="0" lang="en-US" sz="2400" u="none" cap="none" strike="noStrike">
                <a:solidFill>
                  <a:srgbClr val="000000"/>
                </a:solidFill>
                <a:latin typeface="Arial"/>
                <a:ea typeface="Arial"/>
                <a:cs typeface="Arial"/>
                <a:sym typeface="Arial"/>
              </a:rPr>
              <a:t>[1]</a:t>
            </a: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id="277" name="Google Shape;277;p22"/>
          <p:cNvPicPr preferRelativeResize="0"/>
          <p:nvPr/>
        </p:nvPicPr>
        <p:blipFill rotWithShape="1">
          <a:blip r:embed="rId3">
            <a:alphaModFix/>
          </a:blip>
          <a:srcRect b="0" l="0" r="0" t="0"/>
          <a:stretch/>
        </p:blipFill>
        <p:spPr>
          <a:xfrm>
            <a:off x="6893092" y="669758"/>
            <a:ext cx="4533900" cy="5816600"/>
          </a:xfrm>
          <a:prstGeom prst="rect">
            <a:avLst/>
          </a:prstGeom>
          <a:noFill/>
          <a:ln>
            <a:noFill/>
          </a:ln>
        </p:spPr>
      </p:pic>
      <p:pic>
        <p:nvPicPr>
          <p:cNvPr descr="A picture containing table&#10;&#10;Description automatically generated" id="278" name="Google Shape;278;p22"/>
          <p:cNvPicPr preferRelativeResize="0"/>
          <p:nvPr/>
        </p:nvPicPr>
        <p:blipFill rotWithShape="1">
          <a:blip r:embed="rId4">
            <a:alphaModFix/>
          </a:blip>
          <a:srcRect b="0" l="0" r="0" t="0"/>
          <a:stretch/>
        </p:blipFill>
        <p:spPr>
          <a:xfrm>
            <a:off x="176462" y="2590586"/>
            <a:ext cx="6597650" cy="2403166"/>
          </a:xfrm>
          <a:prstGeom prst="rect">
            <a:avLst/>
          </a:prstGeom>
          <a:noFill/>
          <a:ln>
            <a:noFill/>
          </a:ln>
        </p:spPr>
      </p:pic>
      <p:sp>
        <p:nvSpPr>
          <p:cNvPr id="279" name="Google Shape;279;p22"/>
          <p:cNvSpPr/>
          <p:nvPr/>
        </p:nvSpPr>
        <p:spPr>
          <a:xfrm>
            <a:off x="-48428" y="6334780"/>
            <a:ext cx="68848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[1] Aleksandr Smirnov, Yunfei Liao, Eoin Fahy, Shankar Subramaniam, and Xiuxia Du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Roboto"/>
                <a:ea typeface="Roboto"/>
                <a:cs typeface="Roboto"/>
                <a:sym typeface="Roboto"/>
              </a:rPr>
              <a:t>Analytical Chemistry</a:t>
            </a:r>
            <a:r>
              <a:rPr b="0" i="0" lang="en-US" sz="1400" u="none" cap="none" strike="noStrike">
                <a:solidFill>
                  <a:srgbClr val="000000"/>
                </a:solidFill>
                <a:latin typeface="Roboto"/>
                <a:ea typeface="Roboto"/>
                <a:cs typeface="Roboto"/>
                <a:sym typeface="Roboto"/>
              </a:rPr>
              <a:t> </a:t>
            </a:r>
            <a:r>
              <a:rPr b="1" i="0" lang="en-US" sz="1400" u="none" cap="none" strike="noStrike">
                <a:solidFill>
                  <a:srgbClr val="000000"/>
                </a:solidFill>
                <a:latin typeface="Roboto"/>
                <a:ea typeface="Roboto"/>
                <a:cs typeface="Roboto"/>
                <a:sym typeface="Roboto"/>
              </a:rPr>
              <a:t>2021</a:t>
            </a:r>
            <a:r>
              <a:rPr b="0" i="0" lang="en-US" sz="1400" u="none" cap="none" strike="noStrike">
                <a:solidFill>
                  <a:srgbClr val="000000"/>
                </a:solidFill>
                <a:latin typeface="Roboto"/>
                <a:ea typeface="Roboto"/>
                <a:cs typeface="Roboto"/>
                <a:sym typeface="Roboto"/>
              </a:rPr>
              <a:t> </a:t>
            </a:r>
            <a:r>
              <a:rPr b="0" i="1" lang="en-US" sz="1400" u="none" cap="none" strike="noStrike">
                <a:solidFill>
                  <a:srgbClr val="000000"/>
                </a:solidFill>
                <a:latin typeface="Roboto"/>
                <a:ea typeface="Roboto"/>
                <a:cs typeface="Roboto"/>
                <a:sym typeface="Roboto"/>
              </a:rPr>
              <a:t>93</a:t>
            </a:r>
            <a:r>
              <a:rPr b="0" i="0" lang="en-US" sz="1400" u="none" cap="none" strike="noStrike">
                <a:solidFill>
                  <a:srgbClr val="000000"/>
                </a:solidFill>
                <a:latin typeface="Roboto"/>
                <a:ea typeface="Roboto"/>
                <a:cs typeface="Roboto"/>
                <a:sym typeface="Roboto"/>
              </a:rPr>
              <a:t> (36), 12213-12220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pic>
        <p:nvPicPr>
          <p:cNvPr descr="Calendar&#10;&#10;Description automatically generated" id="284" name="Google Shape;284;p23"/>
          <p:cNvPicPr preferRelativeResize="0"/>
          <p:nvPr/>
        </p:nvPicPr>
        <p:blipFill rotWithShape="1">
          <a:blip r:embed="rId3">
            <a:alphaModFix/>
          </a:blip>
          <a:srcRect b="0" l="0" r="0" t="0"/>
          <a:stretch/>
        </p:blipFill>
        <p:spPr>
          <a:xfrm>
            <a:off x="437513" y="1861567"/>
            <a:ext cx="6513544" cy="3857123"/>
          </a:xfrm>
          <a:prstGeom prst="rect">
            <a:avLst/>
          </a:prstGeom>
          <a:noFill/>
          <a:ln>
            <a:noFill/>
          </a:ln>
        </p:spPr>
      </p:pic>
      <p:sp>
        <p:nvSpPr>
          <p:cNvPr id="285" name="Google Shape;285;p23"/>
          <p:cNvSpPr txBox="1"/>
          <p:nvPr/>
        </p:nvSpPr>
        <p:spPr>
          <a:xfrm>
            <a:off x="535071" y="601095"/>
            <a:ext cx="23903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For ADAP-KDB:</a:t>
            </a:r>
            <a:endParaRPr b="0" i="0" sz="1400" u="none" cap="none" strike="noStrike">
              <a:solidFill>
                <a:srgbClr val="000000"/>
              </a:solidFill>
              <a:latin typeface="Arial"/>
              <a:ea typeface="Arial"/>
              <a:cs typeface="Arial"/>
              <a:sym typeface="Arial"/>
            </a:endParaRPr>
          </a:p>
        </p:txBody>
      </p:sp>
      <p:sp>
        <p:nvSpPr>
          <p:cNvPr id="286" name="Google Shape;286;p23"/>
          <p:cNvSpPr txBox="1"/>
          <p:nvPr/>
        </p:nvSpPr>
        <p:spPr>
          <a:xfrm>
            <a:off x="535071" y="1139310"/>
            <a:ext cx="6095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Implement pre-screening method to speed up the spectral search for similar spectra</a:t>
            </a:r>
            <a:r>
              <a:rPr b="0" baseline="30000" i="0" lang="en-US"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pic>
        <p:nvPicPr>
          <p:cNvPr descr="Chart, calendar&#10;&#10;Description automatically generated" id="287" name="Google Shape;287;p23"/>
          <p:cNvPicPr preferRelativeResize="0"/>
          <p:nvPr/>
        </p:nvPicPr>
        <p:blipFill rotWithShape="1">
          <a:blip r:embed="rId4">
            <a:alphaModFix/>
          </a:blip>
          <a:srcRect b="0" l="0" r="0" t="0"/>
          <a:stretch/>
        </p:blipFill>
        <p:spPr>
          <a:xfrm>
            <a:off x="7355431" y="376541"/>
            <a:ext cx="4455079" cy="2970052"/>
          </a:xfrm>
          <a:prstGeom prst="rect">
            <a:avLst/>
          </a:prstGeom>
          <a:noFill/>
          <a:ln>
            <a:noFill/>
          </a:ln>
        </p:spPr>
      </p:pic>
      <p:pic>
        <p:nvPicPr>
          <p:cNvPr descr="Table&#10;&#10;Description automatically generated" id="288" name="Google Shape;288;p23"/>
          <p:cNvPicPr preferRelativeResize="0"/>
          <p:nvPr/>
        </p:nvPicPr>
        <p:blipFill rotWithShape="1">
          <a:blip r:embed="rId5">
            <a:alphaModFix/>
          </a:blip>
          <a:srcRect b="0" l="0" r="0" t="0"/>
          <a:stretch/>
        </p:blipFill>
        <p:spPr>
          <a:xfrm>
            <a:off x="7541058" y="3647314"/>
            <a:ext cx="4269452" cy="3105056"/>
          </a:xfrm>
          <a:prstGeom prst="rect">
            <a:avLst/>
          </a:prstGeom>
          <a:noFill/>
          <a:ln>
            <a:noFill/>
          </a:ln>
        </p:spPr>
      </p:pic>
      <p:sp>
        <p:nvSpPr>
          <p:cNvPr id="289" name="Google Shape;289;p23"/>
          <p:cNvSpPr/>
          <p:nvPr/>
        </p:nvSpPr>
        <p:spPr>
          <a:xfrm>
            <a:off x="0" y="6334780"/>
            <a:ext cx="754105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[1] Smirnov, A.; Liao, Y.; Du, X. Memory-Efficient Searching of Gas-Chromatography Mass Spectra Accelerated by Prescreening. </a:t>
            </a:r>
            <a:r>
              <a:rPr b="0" i="1" lang="en-US" sz="1400" u="none" cap="none" strike="noStrike">
                <a:solidFill>
                  <a:srgbClr val="222222"/>
                </a:solidFill>
                <a:latin typeface="Arial"/>
                <a:ea typeface="Arial"/>
                <a:cs typeface="Arial"/>
                <a:sym typeface="Arial"/>
              </a:rPr>
              <a:t>Metabolites</a:t>
            </a:r>
            <a:r>
              <a:rPr b="0" i="0" lang="en-US" sz="1400" u="none" cap="none" strike="noStrike">
                <a:solidFill>
                  <a:srgbClr val="222222"/>
                </a:solidFill>
                <a:latin typeface="Arial"/>
                <a:ea typeface="Arial"/>
                <a:cs typeface="Arial"/>
                <a:sym typeface="Arial"/>
              </a:rPr>
              <a:t> </a:t>
            </a:r>
            <a:r>
              <a:rPr b="1" i="0" lang="en-US" sz="1400" u="none" cap="none" strike="noStrike">
                <a:solidFill>
                  <a:srgbClr val="222222"/>
                </a:solidFill>
                <a:latin typeface="Arial"/>
                <a:ea typeface="Arial"/>
                <a:cs typeface="Arial"/>
                <a:sym typeface="Arial"/>
              </a:rPr>
              <a:t>2022</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12</a:t>
            </a:r>
            <a:r>
              <a:rPr b="0" i="0" lang="en-US" sz="1400" u="none" cap="none" strike="noStrike">
                <a:solidFill>
                  <a:srgbClr val="222222"/>
                </a:solidFill>
                <a:latin typeface="Arial"/>
                <a:ea typeface="Arial"/>
                <a:cs typeface="Arial"/>
                <a:sym typeface="Arial"/>
              </a:rPr>
              <a:t>, 491.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p:nvPr/>
        </p:nvSpPr>
        <p:spPr>
          <a:xfrm>
            <a:off x="898358" y="750423"/>
            <a:ext cx="11293642" cy="5847714"/>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200"/>
              <a:buFont typeface="Arial"/>
              <a:buAutoNum type="arabicPeriod"/>
            </a:pPr>
            <a:r>
              <a:rPr b="0" i="0" lang="en-US" sz="2200" u="none" cap="none" strike="noStrike">
                <a:solidFill>
                  <a:srgbClr val="212121"/>
                </a:solidFill>
                <a:latin typeface="Cambria"/>
                <a:ea typeface="Cambria"/>
                <a:cs typeface="Cambria"/>
                <a:sym typeface="Cambria"/>
              </a:rPr>
              <a:t>Processing more metabolomics studies from public repository based on the diseases and sample sources and look for potential biomarkers.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latin typeface="Cambria"/>
              <a:ea typeface="Cambria"/>
              <a:cs typeface="Cambria"/>
              <a:sym typeface="Cambria"/>
            </a:endParaRPr>
          </a:p>
          <a:p>
            <a:pPr indent="-457200" lvl="0" marL="457200" marR="0" rtl="0" algn="l">
              <a:lnSpc>
                <a:spcPct val="100000"/>
              </a:lnSpc>
              <a:spcBef>
                <a:spcPts val="0"/>
              </a:spcBef>
              <a:spcAft>
                <a:spcPts val="0"/>
              </a:spcAft>
              <a:buClr>
                <a:srgbClr val="000000"/>
              </a:buClr>
              <a:buSzPts val="2200"/>
              <a:buFont typeface="Arial"/>
              <a:buAutoNum type="arabicPeriod"/>
            </a:pPr>
            <a:r>
              <a:rPr b="0" i="0" lang="en-US" sz="2200" u="none" cap="none" strike="noStrike">
                <a:solidFill>
                  <a:srgbClr val="212121"/>
                </a:solidFill>
                <a:latin typeface="Cambria"/>
                <a:ea typeface="Cambria"/>
                <a:cs typeface="Cambria"/>
                <a:sym typeface="Cambria"/>
              </a:rPr>
              <a:t>Validation of such biomarkers is of great importance, as is the biological understanding of the disease that can provide additional validation in the application of metabolomics. (Such as using MarkerDB and publicly available publishes)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latin typeface="Cambria"/>
              <a:ea typeface="Cambria"/>
              <a:cs typeface="Cambria"/>
              <a:sym typeface="Cambria"/>
            </a:endParaRPr>
          </a:p>
          <a:p>
            <a:pPr indent="-457200" lvl="0" marL="457200" marR="0" rtl="0" algn="l">
              <a:lnSpc>
                <a:spcPct val="100000"/>
              </a:lnSpc>
              <a:spcBef>
                <a:spcPts val="0"/>
              </a:spcBef>
              <a:spcAft>
                <a:spcPts val="0"/>
              </a:spcAft>
              <a:buClr>
                <a:srgbClr val="000000"/>
              </a:buClr>
              <a:buSzPts val="2200"/>
              <a:buFont typeface="Arial"/>
              <a:buAutoNum type="arabicPeriod"/>
            </a:pPr>
            <a:r>
              <a:rPr b="0" i="0" lang="en-US" sz="2200" u="none" cap="none" strike="noStrike">
                <a:solidFill>
                  <a:srgbClr val="212121"/>
                </a:solidFill>
                <a:latin typeface="Cambria"/>
                <a:ea typeface="Cambria"/>
                <a:cs typeface="Cambria"/>
                <a:sym typeface="Cambria"/>
              </a:rPr>
              <a:t>Exploring UK BioBank NMR data to looking for more useful information for potential biomarkers based on diseases and other categories. Also, hopefully we will also be able to use UK BioBank data to validate the biomarkers we found in public studies.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latin typeface="Cambria"/>
              <a:ea typeface="Cambria"/>
              <a:cs typeface="Cambria"/>
              <a:sym typeface="Cambria"/>
            </a:endParaRPr>
          </a:p>
          <a:p>
            <a:pPr indent="-457200" lvl="0" marL="457200" marR="0" rtl="0" algn="l">
              <a:lnSpc>
                <a:spcPct val="100000"/>
              </a:lnSpc>
              <a:spcBef>
                <a:spcPts val="0"/>
              </a:spcBef>
              <a:spcAft>
                <a:spcPts val="0"/>
              </a:spcAft>
              <a:buClr>
                <a:srgbClr val="000000"/>
              </a:buClr>
              <a:buSzPts val="2200"/>
              <a:buFont typeface="Arial"/>
              <a:buAutoNum type="arabicPeriod"/>
            </a:pPr>
            <a:r>
              <a:rPr b="0" i="0" lang="en-US" sz="2200" u="none" cap="none" strike="noStrike">
                <a:solidFill>
                  <a:srgbClr val="212121"/>
                </a:solidFill>
                <a:latin typeface="Cambria"/>
                <a:ea typeface="Cambria"/>
                <a:cs typeface="Cambria"/>
                <a:sym typeface="Cambria"/>
              </a:rPr>
              <a:t>Understand more about metabolic pathway identification, combine with biomarker to explore the pathogenesis of diseases. Along with learning more about instrumentations to help me better understand and interpret metabolomics studies.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latin typeface="Cambria"/>
              <a:ea typeface="Cambria"/>
              <a:cs typeface="Cambria"/>
              <a:sym typeface="Cambria"/>
            </a:endParaRPr>
          </a:p>
          <a:p>
            <a:pPr indent="-457200" lvl="0" marL="457200" marR="0" rtl="0" algn="l">
              <a:lnSpc>
                <a:spcPct val="100000"/>
              </a:lnSpc>
              <a:spcBef>
                <a:spcPts val="0"/>
              </a:spcBef>
              <a:spcAft>
                <a:spcPts val="0"/>
              </a:spcAft>
              <a:buClr>
                <a:srgbClr val="000000"/>
              </a:buClr>
              <a:buSzPts val="2200"/>
              <a:buFont typeface="Arial"/>
              <a:buAutoNum type="arabicPeriod"/>
            </a:pPr>
            <a:r>
              <a:rPr b="0" i="0" lang="en-US" sz="2200" u="none" cap="none" strike="noStrike">
                <a:solidFill>
                  <a:srgbClr val="212121"/>
                </a:solidFill>
                <a:latin typeface="Cambria"/>
                <a:ea typeface="Cambria"/>
                <a:cs typeface="Cambria"/>
                <a:sym typeface="Cambria"/>
              </a:rPr>
              <a:t>Potentially to build or help improve a biomarker database.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295" name="Google Shape;295;p24"/>
          <p:cNvSpPr txBox="1"/>
          <p:nvPr/>
        </p:nvSpPr>
        <p:spPr>
          <a:xfrm>
            <a:off x="898358" y="212352"/>
            <a:ext cx="2015295" cy="6144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Future Plans: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p:nvPr/>
        </p:nvSpPr>
        <p:spPr>
          <a:xfrm>
            <a:off x="529568" y="894689"/>
            <a:ext cx="7535793" cy="6217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In the past decade, the popularity of metabolomics has led to the number of studies in public repositories increase rapidly.</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We want to data-mine in public data available repositories, such as Metabolomics Workbench and Metabolights.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rPr>
              <a:t>The </a:t>
            </a:r>
            <a:r>
              <a:rPr lang="en-US" sz="2400">
                <a:solidFill>
                  <a:schemeClr val="dk1"/>
                </a:solidFill>
              </a:rPr>
              <a:t>studies in </a:t>
            </a:r>
            <a:r>
              <a:rPr b="0" i="0" lang="en-US" sz="2400" u="none" cap="none" strike="noStrike">
                <a:solidFill>
                  <a:srgbClr val="000000"/>
                </a:solidFill>
                <a:latin typeface="Arial"/>
                <a:ea typeface="Arial"/>
                <a:cs typeface="Arial"/>
                <a:sym typeface="Arial"/>
              </a:rPr>
              <a:t>public repositor</a:t>
            </a:r>
            <a:r>
              <a:rPr lang="en-US" sz="2400"/>
              <a:t>ies</a:t>
            </a:r>
            <a:r>
              <a:rPr b="0" i="0" lang="en-US" sz="2400" u="none" cap="none" strike="noStrike">
                <a:solidFill>
                  <a:srgbClr val="000000"/>
                </a:solidFill>
                <a:latin typeface="Arial"/>
                <a:ea typeface="Arial"/>
                <a:cs typeface="Arial"/>
                <a:sym typeface="Arial"/>
              </a:rPr>
              <a:t> are from different diseases, using different platforms</a:t>
            </a:r>
            <a:r>
              <a:rPr lang="en-US" sz="2400"/>
              <a:t> and </a:t>
            </a:r>
            <a:r>
              <a:rPr b="0" i="0" lang="en-US" sz="2400" u="none" cap="none" strike="noStrike">
                <a:solidFill>
                  <a:srgbClr val="000000"/>
                </a:solidFill>
                <a:latin typeface="Arial"/>
                <a:ea typeface="Arial"/>
                <a:cs typeface="Arial"/>
                <a:sym typeface="Arial"/>
              </a:rPr>
              <a:t>different sample source. </a:t>
            </a:r>
            <a:r>
              <a:rPr b="0" i="0" lang="en-US" sz="2400" u="none" cap="none" strike="noStrike">
                <a:solidFill>
                  <a:srgbClr val="000000"/>
                </a:solidFill>
                <a:latin typeface="Arial"/>
                <a:ea typeface="Arial"/>
                <a:cs typeface="Arial"/>
                <a:sym typeface="Arial"/>
              </a:rPr>
              <a:t>We try to </a:t>
            </a:r>
            <a:r>
              <a:rPr lang="en-US" sz="2400"/>
              <a:t>find a way to relate similar studies together</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And one way of doing this is to look for robust metabolic signatures.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Chart, bubble chart&#10;&#10;Description automatically generated" id="95" name="Google Shape;95;p5"/>
          <p:cNvPicPr preferRelativeResize="0"/>
          <p:nvPr/>
        </p:nvPicPr>
        <p:blipFill rotWithShape="1">
          <a:blip r:embed="rId3">
            <a:alphaModFix/>
          </a:blip>
          <a:srcRect b="0" l="0" r="0" t="0"/>
          <a:stretch/>
        </p:blipFill>
        <p:spPr>
          <a:xfrm>
            <a:off x="9003801" y="730150"/>
            <a:ext cx="2653849" cy="2632625"/>
          </a:xfrm>
          <a:prstGeom prst="rect">
            <a:avLst/>
          </a:prstGeom>
          <a:noFill/>
          <a:ln>
            <a:noFill/>
          </a:ln>
        </p:spPr>
      </p:pic>
      <p:sp>
        <p:nvSpPr>
          <p:cNvPr id="96" name="Google Shape;96;p5"/>
          <p:cNvSpPr/>
          <p:nvPr/>
        </p:nvSpPr>
        <p:spPr>
          <a:xfrm>
            <a:off x="0" y="6383066"/>
            <a:ext cx="102066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12121"/>
                </a:solidFill>
                <a:latin typeface="Roboto"/>
                <a:ea typeface="Roboto"/>
                <a:cs typeface="Roboto"/>
                <a:sym typeface="Roboto"/>
              </a:rPr>
              <a:t>[1] Gowda GA, Zhang S, Gu H, Asiago V, Shanaiah N, Raftery D. Metabolomics-based methods for early disease diagnostics. Expert Rev Mol Diagn. 2008 Sep;8(5):617-33. doi: 10.1586/14737159.8.5.617. PMID: 18785810; PMCID: PMC3890417.</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with low confidence" id="97" name="Google Shape;97;p5"/>
          <p:cNvPicPr preferRelativeResize="0"/>
          <p:nvPr/>
        </p:nvPicPr>
        <p:blipFill rotWithShape="1">
          <a:blip r:embed="rId4">
            <a:alphaModFix/>
          </a:blip>
          <a:srcRect b="0" l="0" r="0" t="0"/>
          <a:stretch/>
        </p:blipFill>
        <p:spPr>
          <a:xfrm>
            <a:off x="9296698" y="3546154"/>
            <a:ext cx="2068054" cy="1590811"/>
          </a:xfrm>
          <a:prstGeom prst="rect">
            <a:avLst/>
          </a:prstGeom>
          <a:noFill/>
          <a:ln>
            <a:noFill/>
          </a:ln>
        </p:spPr>
      </p:pic>
      <p:pic>
        <p:nvPicPr>
          <p:cNvPr descr="Logo&#10;&#10;Description automatically generated" id="98" name="Google Shape;98;p5"/>
          <p:cNvPicPr preferRelativeResize="0"/>
          <p:nvPr/>
        </p:nvPicPr>
        <p:blipFill rotWithShape="1">
          <a:blip r:embed="rId5">
            <a:alphaModFix/>
          </a:blip>
          <a:srcRect b="0" l="0" r="0" t="0"/>
          <a:stretch/>
        </p:blipFill>
        <p:spPr>
          <a:xfrm>
            <a:off x="7899400" y="5320344"/>
            <a:ext cx="4292600" cy="1028700"/>
          </a:xfrm>
          <a:prstGeom prst="rect">
            <a:avLst/>
          </a:prstGeom>
          <a:noFill/>
          <a:ln>
            <a:noFill/>
          </a:ln>
        </p:spPr>
      </p:pic>
      <p:sp>
        <p:nvSpPr>
          <p:cNvPr id="99" name="Google Shape;99;p5"/>
          <p:cNvSpPr txBox="1"/>
          <p:nvPr>
            <p:ph type="title"/>
          </p:nvPr>
        </p:nvSpPr>
        <p:spPr>
          <a:xfrm>
            <a:off x="296950" y="97167"/>
            <a:ext cx="11360700" cy="763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990"/>
              <a:buNone/>
            </a:pPr>
            <a:r>
              <a:rPr lang="en-US" sz="4900"/>
              <a:t>Why study Metabolic Signatures?</a:t>
            </a:r>
            <a:endParaRPr sz="4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GC-MS vs. LC-MS</a:t>
            </a:r>
            <a:endParaRPr/>
          </a:p>
        </p:txBody>
      </p:sp>
      <p:sp>
        <p:nvSpPr>
          <p:cNvPr id="105" name="Google Shape;105;p1"/>
          <p:cNvSpPr txBox="1"/>
          <p:nvPr>
            <p:ph idx="1" type="body"/>
          </p:nvPr>
        </p:nvSpPr>
        <p:spPr>
          <a:xfrm>
            <a:off x="631025" y="6552000"/>
            <a:ext cx="8484900" cy="306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1960"/>
              <a:buNone/>
            </a:pPr>
            <a:r>
              <a:rPr lang="en-US" sz="1360"/>
              <a:t>https://sciencing.com/difference-molar-mass-molecular-weight-8611435.html</a:t>
            </a:r>
            <a:endParaRPr sz="1360"/>
          </a:p>
        </p:txBody>
      </p:sp>
      <p:pic>
        <p:nvPicPr>
          <p:cNvPr id="106" name="Google Shape;106;p1"/>
          <p:cNvPicPr preferRelativeResize="0"/>
          <p:nvPr/>
        </p:nvPicPr>
        <p:blipFill rotWithShape="1">
          <a:blip r:embed="rId3">
            <a:alphaModFix/>
          </a:blip>
          <a:srcRect b="0" l="0" r="0" t="0"/>
          <a:stretch/>
        </p:blipFill>
        <p:spPr>
          <a:xfrm>
            <a:off x="5894076" y="1504597"/>
            <a:ext cx="6413998" cy="3671676"/>
          </a:xfrm>
          <a:prstGeom prst="rect">
            <a:avLst/>
          </a:prstGeom>
          <a:noFill/>
          <a:ln>
            <a:noFill/>
          </a:ln>
        </p:spPr>
      </p:pic>
      <p:graphicFrame>
        <p:nvGraphicFramePr>
          <p:cNvPr id="107" name="Google Shape;107;p1"/>
          <p:cNvGraphicFramePr/>
          <p:nvPr/>
        </p:nvGraphicFramePr>
        <p:xfrm>
          <a:off x="868100" y="2289182"/>
          <a:ext cx="3000000" cy="3000000"/>
        </p:xfrm>
        <a:graphic>
          <a:graphicData uri="http://schemas.openxmlformats.org/drawingml/2006/table">
            <a:tbl>
              <a:tblPr>
                <a:noFill/>
                <a:tableStyleId>{5596CBD2-4F94-42AA-AB46-C57CC63AA55D}</a:tableStyleId>
              </a:tblPr>
              <a:tblGrid>
                <a:gridCol w="2371300"/>
                <a:gridCol w="2371300"/>
              </a:tblGrid>
              <a:tr h="314275">
                <a:tc>
                  <a:txBody>
                    <a:bodyPr/>
                    <a:lstStyle/>
                    <a:p>
                      <a:pPr indent="0" lvl="0" marL="0" rtl="0" algn="ctr">
                        <a:spcBef>
                          <a:spcPts val="0"/>
                        </a:spcBef>
                        <a:spcAft>
                          <a:spcPts val="0"/>
                        </a:spcAft>
                        <a:buNone/>
                      </a:pPr>
                      <a:r>
                        <a:rPr lang="en-US"/>
                        <a:t>GC-MS</a:t>
                      </a:r>
                      <a:endParaRPr/>
                    </a:p>
                  </a:txBody>
                  <a:tcPr marT="91425" marB="91425" marR="91425" marL="91425"/>
                </a:tc>
                <a:tc>
                  <a:txBody>
                    <a:bodyPr/>
                    <a:lstStyle/>
                    <a:p>
                      <a:pPr indent="0" lvl="0" marL="0" rtl="0" algn="ctr">
                        <a:spcBef>
                          <a:spcPts val="0"/>
                        </a:spcBef>
                        <a:spcAft>
                          <a:spcPts val="0"/>
                        </a:spcAft>
                        <a:buNone/>
                      </a:pPr>
                      <a:r>
                        <a:rPr lang="en-US"/>
                        <a:t>LC-MS</a:t>
                      </a:r>
                      <a:endParaRPr/>
                    </a:p>
                  </a:txBody>
                  <a:tcPr marT="91425" marB="91425" marR="91425" marL="91425"/>
                </a:tc>
              </a:tr>
              <a:tr h="415100">
                <a:tc>
                  <a:txBody>
                    <a:bodyPr/>
                    <a:lstStyle/>
                    <a:p>
                      <a:pPr indent="0" lvl="0" marL="0" rtl="0" algn="l">
                        <a:spcBef>
                          <a:spcPts val="0"/>
                        </a:spcBef>
                        <a:spcAft>
                          <a:spcPts val="0"/>
                        </a:spcAft>
                        <a:buNone/>
                      </a:pPr>
                      <a:r>
                        <a:rPr lang="en-US"/>
                        <a:t>Volatile</a:t>
                      </a:r>
                      <a:endParaRPr/>
                    </a:p>
                  </a:txBody>
                  <a:tcPr marT="91425" marB="91425" marR="91425" marL="91425"/>
                </a:tc>
                <a:tc>
                  <a:txBody>
                    <a:bodyPr/>
                    <a:lstStyle/>
                    <a:p>
                      <a:pPr indent="0" lvl="0" marL="0" rtl="0" algn="l">
                        <a:spcBef>
                          <a:spcPts val="0"/>
                        </a:spcBef>
                        <a:spcAft>
                          <a:spcPts val="0"/>
                        </a:spcAft>
                        <a:buNone/>
                      </a:pPr>
                      <a:r>
                        <a:rPr lang="en-US"/>
                        <a:t>More polar</a:t>
                      </a:r>
                      <a:endParaRPr/>
                    </a:p>
                  </a:txBody>
                  <a:tcPr marT="91425" marB="91425" marR="91425" marL="91425"/>
                </a:tc>
              </a:tr>
              <a:tr h="415100">
                <a:tc>
                  <a:txBody>
                    <a:bodyPr/>
                    <a:lstStyle/>
                    <a:p>
                      <a:pPr indent="0" lvl="0" marL="0" rtl="0" algn="l">
                        <a:spcBef>
                          <a:spcPts val="0"/>
                        </a:spcBef>
                        <a:spcAft>
                          <a:spcPts val="0"/>
                        </a:spcAft>
                        <a:buNone/>
                      </a:pPr>
                      <a:r>
                        <a:rPr lang="en-US"/>
                        <a:t>Less Polar</a:t>
                      </a:r>
                      <a:endParaRPr/>
                    </a:p>
                  </a:txBody>
                  <a:tcPr marT="91425" marB="91425" marR="91425" marL="91425"/>
                </a:tc>
                <a:tc>
                  <a:txBody>
                    <a:bodyPr/>
                    <a:lstStyle/>
                    <a:p>
                      <a:pPr indent="0" lvl="0" marL="0" rtl="0" algn="l">
                        <a:spcBef>
                          <a:spcPts val="0"/>
                        </a:spcBef>
                        <a:spcAft>
                          <a:spcPts val="0"/>
                        </a:spcAft>
                        <a:buNone/>
                      </a:pPr>
                      <a:r>
                        <a:rPr lang="en-US"/>
                        <a:t>Nonvolatile</a:t>
                      </a:r>
                      <a:endParaRPr/>
                    </a:p>
                  </a:txBody>
                  <a:tcPr marT="91425" marB="91425" marR="91425" marL="91425"/>
                </a:tc>
              </a:tr>
              <a:tr h="415100">
                <a:tc>
                  <a:txBody>
                    <a:bodyPr/>
                    <a:lstStyle/>
                    <a:p>
                      <a:pPr indent="0" lvl="0" marL="0" rtl="0" algn="l">
                        <a:spcBef>
                          <a:spcPts val="0"/>
                        </a:spcBef>
                        <a:spcAft>
                          <a:spcPts val="0"/>
                        </a:spcAft>
                        <a:buNone/>
                      </a:pPr>
                      <a:r>
                        <a:rPr lang="en-US"/>
                        <a:t>Thermally stable</a:t>
                      </a:r>
                      <a:endParaRPr/>
                    </a:p>
                  </a:txBody>
                  <a:tcPr marT="91425" marB="91425" marR="91425" marL="91425"/>
                </a:tc>
                <a:tc>
                  <a:txBody>
                    <a:bodyPr/>
                    <a:lstStyle/>
                    <a:p>
                      <a:pPr indent="0" lvl="0" marL="0" rtl="0" algn="l">
                        <a:spcBef>
                          <a:spcPts val="0"/>
                        </a:spcBef>
                        <a:spcAft>
                          <a:spcPts val="0"/>
                        </a:spcAft>
                        <a:buNone/>
                      </a:pPr>
                      <a:r>
                        <a:rPr lang="en-US"/>
                        <a:t>Thermally fragile</a:t>
                      </a:r>
                      <a:endParaRPr/>
                    </a:p>
                  </a:txBody>
                  <a:tcPr marT="91425" marB="91425" marR="91425" marL="91425"/>
                </a:tc>
              </a:tr>
              <a:tr h="461000">
                <a:tc>
                  <a:txBody>
                    <a:bodyPr/>
                    <a:lstStyle/>
                    <a:p>
                      <a:pPr indent="0" lvl="0" marL="0" rtl="0" algn="l">
                        <a:spcBef>
                          <a:spcPts val="0"/>
                        </a:spcBef>
                        <a:spcAft>
                          <a:spcPts val="0"/>
                        </a:spcAft>
                        <a:buNone/>
                      </a:pPr>
                      <a:r>
                        <a:rPr lang="en-US"/>
                        <a:t>Molecular weights &lt; 1250 u</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6"/>
          <p:cNvSpPr/>
          <p:nvPr/>
        </p:nvSpPr>
        <p:spPr>
          <a:xfrm flipH="1">
            <a:off x="0" y="0"/>
            <a:ext cx="5802086" cy="68580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 name="Google Shape;114;p6"/>
          <p:cNvSpPr txBox="1"/>
          <p:nvPr>
            <p:ph type="title"/>
          </p:nvPr>
        </p:nvSpPr>
        <p:spPr>
          <a:xfrm>
            <a:off x="305854" y="2353316"/>
            <a:ext cx="4538862" cy="27951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45454"/>
              <a:buNone/>
            </a:pPr>
            <a:r>
              <a:rPr lang="en-US">
                <a:solidFill>
                  <a:schemeClr val="dk1"/>
                </a:solidFill>
                <a:latin typeface="Arial"/>
                <a:ea typeface="Arial"/>
                <a:cs typeface="Arial"/>
                <a:sym typeface="Arial"/>
              </a:rPr>
              <a:t>Currently Workflow for Metabolic signature discover using GC-MS and LC-MS studies</a:t>
            </a:r>
            <a:endParaRPr/>
          </a:p>
        </p:txBody>
      </p:sp>
      <p:pic>
        <p:nvPicPr>
          <p:cNvPr id="115" name="Google Shape;115;p6"/>
          <p:cNvPicPr preferRelativeResize="0"/>
          <p:nvPr/>
        </p:nvPicPr>
        <p:blipFill rotWithShape="1">
          <a:blip r:embed="rId3">
            <a:alphaModFix/>
          </a:blip>
          <a:srcRect b="0" l="0" r="0" t="0"/>
          <a:stretch/>
        </p:blipFill>
        <p:spPr>
          <a:xfrm>
            <a:off x="6233975" y="23575"/>
            <a:ext cx="5600174" cy="6658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4685233fa2_0_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Why choose PLS-DA</a:t>
            </a:r>
            <a:endParaRPr/>
          </a:p>
        </p:txBody>
      </p:sp>
      <p:sp>
        <p:nvSpPr>
          <p:cNvPr id="121" name="Google Shape;121;g14685233fa2_0_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aphicFrame>
        <p:nvGraphicFramePr>
          <p:cNvPr id="122" name="Google Shape;122;g14685233fa2_0_1"/>
          <p:cNvGraphicFramePr/>
          <p:nvPr/>
        </p:nvGraphicFramePr>
        <p:xfrm>
          <a:off x="557425" y="1444763"/>
          <a:ext cx="3000000" cy="3000000"/>
        </p:xfrm>
        <a:graphic>
          <a:graphicData uri="http://schemas.openxmlformats.org/drawingml/2006/table">
            <a:tbl>
              <a:tblPr>
                <a:noFill/>
                <a:tableStyleId>{5596CBD2-4F94-42AA-AB46-C57CC63AA55D}</a:tableStyleId>
              </a:tblPr>
              <a:tblGrid>
                <a:gridCol w="806800"/>
                <a:gridCol w="3539450"/>
                <a:gridCol w="2737625"/>
                <a:gridCol w="3739925"/>
              </a:tblGrid>
              <a:tr h="410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PLS-DA</a:t>
                      </a:r>
                      <a:endParaRPr/>
                    </a:p>
                  </a:txBody>
                  <a:tcPr marT="91425" marB="91425" marR="91425" marL="91425"/>
                </a:tc>
                <a:tc>
                  <a:txBody>
                    <a:bodyPr/>
                    <a:lstStyle/>
                    <a:p>
                      <a:pPr indent="0" lvl="0" marL="0" rtl="0" algn="l">
                        <a:spcBef>
                          <a:spcPts val="0"/>
                        </a:spcBef>
                        <a:spcAft>
                          <a:spcPts val="0"/>
                        </a:spcAft>
                        <a:buNone/>
                      </a:pPr>
                      <a:r>
                        <a:rPr lang="en-US"/>
                        <a:t>SVM</a:t>
                      </a:r>
                      <a:endParaRPr/>
                    </a:p>
                  </a:txBody>
                  <a:tcPr marT="91425" marB="91425" marR="91425" marL="91425"/>
                </a:tc>
                <a:tc>
                  <a:txBody>
                    <a:bodyPr/>
                    <a:lstStyle/>
                    <a:p>
                      <a:pPr indent="0" lvl="0" marL="0" rtl="0" algn="l">
                        <a:spcBef>
                          <a:spcPts val="0"/>
                        </a:spcBef>
                        <a:spcAft>
                          <a:spcPts val="0"/>
                        </a:spcAft>
                        <a:buNone/>
                      </a:pPr>
                      <a:r>
                        <a:rPr lang="en-US"/>
                        <a:t>RF</a:t>
                      </a:r>
                      <a:endParaRPr/>
                    </a:p>
                  </a:txBody>
                  <a:tcPr marT="91425" marB="91425" marR="91425" marL="91425"/>
                </a:tc>
              </a:tr>
              <a:tr h="2017900">
                <a:tc>
                  <a:txBody>
                    <a:bodyPr/>
                    <a:lstStyle/>
                    <a:p>
                      <a:pPr indent="0" lvl="0" marL="0" rtl="0" algn="l">
                        <a:spcBef>
                          <a:spcPts val="0"/>
                        </a:spcBef>
                        <a:spcAft>
                          <a:spcPts val="0"/>
                        </a:spcAft>
                        <a:buNone/>
                      </a:pPr>
                      <a:r>
                        <a:rPr lang="en-US"/>
                        <a:t>Pros</a:t>
                      </a:r>
                      <a:endParaRPr/>
                    </a:p>
                  </a:txBody>
                  <a:tcPr marT="91425" marB="91425" marR="91425" marL="91425"/>
                </a:tc>
                <a:tc>
                  <a:txBody>
                    <a:bodyPr/>
                    <a:lstStyle/>
                    <a:p>
                      <a:pPr indent="-317500" lvl="0" marL="457200" rtl="0" algn="l">
                        <a:spcBef>
                          <a:spcPts val="0"/>
                        </a:spcBef>
                        <a:spcAft>
                          <a:spcPts val="0"/>
                        </a:spcAft>
                        <a:buSzPts val="1400"/>
                        <a:buChar char="●"/>
                      </a:pPr>
                      <a:r>
                        <a:rPr lang="en-US"/>
                        <a:t>Resistant to multi-collinearity and a larger number of variables than observations</a:t>
                      </a:r>
                      <a:endParaRPr/>
                    </a:p>
                    <a:p>
                      <a:pPr indent="-317500" lvl="0" marL="457200" rtl="0" algn="l">
                        <a:spcBef>
                          <a:spcPts val="0"/>
                        </a:spcBef>
                        <a:spcAft>
                          <a:spcPts val="0"/>
                        </a:spcAft>
                        <a:buSzPts val="1400"/>
                        <a:buChar char="●"/>
                      </a:pPr>
                      <a:r>
                        <a:rPr lang="en-US">
                          <a:solidFill>
                            <a:schemeClr val="dk1"/>
                          </a:solidFill>
                        </a:rPr>
                        <a:t>Handles noisy data</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Robust classifier that can separate multiple groups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Reduce dimensionality</a:t>
                      </a:r>
                      <a:endParaRPr>
                        <a:solidFill>
                          <a:schemeClr val="dk1"/>
                        </a:solidFill>
                      </a:endParaRPr>
                    </a:p>
                  </a:txBody>
                  <a:tcPr marT="91425" marB="91425" marR="91425" marL="91425"/>
                </a:tc>
                <a:tc>
                  <a:txBody>
                    <a:bodyPr/>
                    <a:lstStyle/>
                    <a:p>
                      <a:pPr indent="-317500" lvl="0" marL="457200" rtl="0" algn="l">
                        <a:spcBef>
                          <a:spcPts val="0"/>
                        </a:spcBef>
                        <a:spcAft>
                          <a:spcPts val="0"/>
                        </a:spcAft>
                        <a:buSzPts val="1400"/>
                        <a:buChar char="●"/>
                      </a:pPr>
                      <a:r>
                        <a:rPr lang="en-US"/>
                        <a:t>Not influenced by the distribution of samples</a:t>
                      </a:r>
                      <a:endParaRPr/>
                    </a:p>
                    <a:p>
                      <a:pPr indent="-317500" lvl="0" marL="457200" rtl="0" algn="l">
                        <a:spcBef>
                          <a:spcPts val="0"/>
                        </a:spcBef>
                        <a:spcAft>
                          <a:spcPts val="0"/>
                        </a:spcAft>
                        <a:buSzPts val="1400"/>
                        <a:buChar char="●"/>
                      </a:pPr>
                      <a:r>
                        <a:rPr lang="en-US"/>
                        <a:t>Target both linear and non-linear data (depend on kernel)</a:t>
                      </a:r>
                      <a:endParaRPr/>
                    </a:p>
                    <a:p>
                      <a:pPr indent="-317500" lvl="0" marL="457200" rtl="0" algn="l">
                        <a:spcBef>
                          <a:spcPts val="0"/>
                        </a:spcBef>
                        <a:spcAft>
                          <a:spcPts val="0"/>
                        </a:spcAft>
                        <a:buSzPts val="1400"/>
                        <a:buChar char="●"/>
                      </a:pPr>
                      <a:r>
                        <a:rPr lang="en-US"/>
                        <a:t>Robust to noise and outliers</a:t>
                      </a:r>
                      <a:endParaRPr/>
                    </a:p>
                    <a:p>
                      <a:pPr indent="-317500" lvl="0" marL="457200" rtl="0" algn="l">
                        <a:spcBef>
                          <a:spcPts val="0"/>
                        </a:spcBef>
                        <a:spcAft>
                          <a:spcPts val="0"/>
                        </a:spcAft>
                        <a:buSzPts val="1400"/>
                        <a:buChar char="●"/>
                      </a:pPr>
                      <a:r>
                        <a:rPr lang="en-US"/>
                        <a:t>No local minima</a:t>
                      </a:r>
                      <a:endParaRPr/>
                    </a:p>
                  </a:txBody>
                  <a:tcPr marT="91425" marB="91425" marR="91425" marL="91425"/>
                </a:tc>
                <a:tc>
                  <a:txBody>
                    <a:bodyPr/>
                    <a:lstStyle/>
                    <a:p>
                      <a:pPr indent="-317500" lvl="0" marL="457200" rtl="0" algn="l">
                        <a:spcBef>
                          <a:spcPts val="0"/>
                        </a:spcBef>
                        <a:spcAft>
                          <a:spcPts val="0"/>
                        </a:spcAft>
                        <a:buSzPts val="1400"/>
                        <a:buChar char="●"/>
                      </a:pPr>
                      <a:r>
                        <a:rPr lang="en-US"/>
                        <a:t>Handles thousands of input variables without variable deletion</a:t>
                      </a:r>
                      <a:endParaRPr/>
                    </a:p>
                    <a:p>
                      <a:pPr indent="-317500" lvl="0" marL="457200" rtl="0" algn="l">
                        <a:spcBef>
                          <a:spcPts val="0"/>
                        </a:spcBef>
                        <a:spcAft>
                          <a:spcPts val="0"/>
                        </a:spcAft>
                        <a:buSzPts val="1400"/>
                        <a:buChar char="●"/>
                      </a:pPr>
                      <a:r>
                        <a:rPr lang="en-US"/>
                        <a:t>Ability to handle missing values</a:t>
                      </a:r>
                      <a:endParaRPr/>
                    </a:p>
                    <a:p>
                      <a:pPr indent="-317500" lvl="0" marL="457200" rtl="0" algn="l">
                        <a:spcBef>
                          <a:spcPts val="0"/>
                        </a:spcBef>
                        <a:spcAft>
                          <a:spcPts val="0"/>
                        </a:spcAft>
                        <a:buSzPts val="1400"/>
                        <a:buChar char="●"/>
                      </a:pPr>
                      <a:r>
                        <a:rPr lang="en-US"/>
                        <a:t>Robust to overfitting and outliers</a:t>
                      </a:r>
                      <a:endParaRPr/>
                    </a:p>
                    <a:p>
                      <a:pPr indent="-317500" lvl="0" marL="457200" rtl="0" algn="l">
                        <a:spcBef>
                          <a:spcPts val="0"/>
                        </a:spcBef>
                        <a:spcAft>
                          <a:spcPts val="0"/>
                        </a:spcAft>
                        <a:buSzPts val="1400"/>
                        <a:buChar char="●"/>
                      </a:pPr>
                      <a:r>
                        <a:rPr lang="en-US"/>
                        <a:t>Handles data without pre-processing</a:t>
                      </a:r>
                      <a:endParaRPr/>
                    </a:p>
                    <a:p>
                      <a:pPr indent="-317500" lvl="0" marL="457200" rtl="0" algn="l">
                        <a:spcBef>
                          <a:spcPts val="0"/>
                        </a:spcBef>
                        <a:spcAft>
                          <a:spcPts val="0"/>
                        </a:spcAft>
                        <a:buSzPts val="1400"/>
                        <a:buChar char="●"/>
                      </a:pPr>
                      <a:r>
                        <a:rPr lang="en-US"/>
                        <a:t>Handles noisy data</a:t>
                      </a:r>
                      <a:endParaRPr/>
                    </a:p>
                  </a:txBody>
                  <a:tcPr marT="91425" marB="91425" marR="91425" marL="91425"/>
                </a:tc>
              </a:tr>
              <a:tr h="1073750">
                <a:tc>
                  <a:txBody>
                    <a:bodyPr/>
                    <a:lstStyle/>
                    <a:p>
                      <a:pPr indent="0" lvl="0" marL="0" rtl="0" algn="l">
                        <a:spcBef>
                          <a:spcPts val="0"/>
                        </a:spcBef>
                        <a:spcAft>
                          <a:spcPts val="0"/>
                        </a:spcAft>
                        <a:buNone/>
                      </a:pPr>
                      <a:r>
                        <a:rPr lang="en-US"/>
                        <a:t>Cons</a:t>
                      </a:r>
                      <a:endParaRPr/>
                    </a:p>
                  </a:txBody>
                  <a:tcPr marT="91425" marB="91425" marR="91425" marL="91425"/>
                </a:tc>
                <a:tc>
                  <a:txBody>
                    <a:bodyPr/>
                    <a:lstStyle/>
                    <a:p>
                      <a:pPr indent="-317500" lvl="0" marL="457200" rtl="0" algn="l">
                        <a:spcBef>
                          <a:spcPts val="0"/>
                        </a:spcBef>
                        <a:spcAft>
                          <a:spcPts val="0"/>
                        </a:spcAft>
                        <a:buSzPts val="1400"/>
                        <a:buChar char="●"/>
                      </a:pPr>
                      <a:r>
                        <a:rPr lang="en-US"/>
                        <a:t>Tendency to overfitting and model validation is essential</a:t>
                      </a:r>
                      <a:endParaRPr/>
                    </a:p>
                    <a:p>
                      <a:pPr indent="-317500" lvl="0" marL="457200" rtl="0" algn="l">
                        <a:spcBef>
                          <a:spcPts val="0"/>
                        </a:spcBef>
                        <a:spcAft>
                          <a:spcPts val="0"/>
                        </a:spcAft>
                        <a:buSzPts val="1400"/>
                        <a:buChar char="●"/>
                      </a:pPr>
                      <a:r>
                        <a:rPr lang="en-US"/>
                        <a:t>Scores plot may present an over-optimistic view of the separation between the classes </a:t>
                      </a:r>
                      <a:endParaRPr/>
                    </a:p>
                    <a:p>
                      <a:pPr indent="-317500" lvl="0" marL="457200" rtl="0" algn="l">
                        <a:spcBef>
                          <a:spcPts val="0"/>
                        </a:spcBef>
                        <a:spcAft>
                          <a:spcPts val="0"/>
                        </a:spcAft>
                        <a:buSzPts val="1400"/>
                        <a:buChar char="●"/>
                      </a:pPr>
                      <a:r>
                        <a:rPr lang="en-US"/>
                        <a:t>Identify small numbers of variables that related to the separation between samples </a:t>
                      </a:r>
                      <a:r>
                        <a:rPr lang="en-US"/>
                        <a:t>classes</a:t>
                      </a:r>
                      <a:r>
                        <a:rPr lang="en-US"/>
                        <a:t> is difficult</a:t>
                      </a:r>
                      <a:endParaRPr/>
                    </a:p>
                    <a:p>
                      <a:pPr indent="0" lvl="0" marL="45720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Char char="●"/>
                      </a:pPr>
                      <a:r>
                        <a:rPr lang="en-US"/>
                        <a:t>Computational expensive with large number of classes</a:t>
                      </a:r>
                      <a:endParaRPr/>
                    </a:p>
                    <a:p>
                      <a:pPr indent="-317500" lvl="0" marL="457200" rtl="0" algn="l">
                        <a:spcBef>
                          <a:spcPts val="0"/>
                        </a:spcBef>
                        <a:spcAft>
                          <a:spcPts val="0"/>
                        </a:spcAft>
                        <a:buSzPts val="1400"/>
                        <a:buChar char="●"/>
                      </a:pPr>
                      <a:r>
                        <a:rPr lang="en-US"/>
                        <a:t>Selection of parameters</a:t>
                      </a:r>
                      <a:endParaRPr/>
                    </a:p>
                    <a:p>
                      <a:pPr indent="-317500" lvl="0" marL="457200" rtl="0" algn="l">
                        <a:spcBef>
                          <a:spcPts val="0"/>
                        </a:spcBef>
                        <a:spcAft>
                          <a:spcPts val="0"/>
                        </a:spcAft>
                        <a:buSzPts val="1400"/>
                        <a:buChar char="●"/>
                      </a:pPr>
                      <a:r>
                        <a:rPr lang="en-US">
                          <a:solidFill>
                            <a:schemeClr val="dk1"/>
                          </a:solidFill>
                        </a:rPr>
                        <a:t>Solves only two class problems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Variable selection is rather abstract</a:t>
                      </a:r>
                      <a:endParaRPr>
                        <a:solidFill>
                          <a:schemeClr val="dk1"/>
                        </a:solidFill>
                      </a:endParaRPr>
                    </a:p>
                  </a:txBody>
                  <a:tcPr marT="91425" marB="91425" marR="91425" marL="91425"/>
                </a:tc>
                <a:tc>
                  <a:txBody>
                    <a:bodyPr/>
                    <a:lstStyle/>
                    <a:p>
                      <a:pPr indent="-317500" lvl="0" marL="457200" rtl="0" algn="l">
                        <a:spcBef>
                          <a:spcPts val="0"/>
                        </a:spcBef>
                        <a:spcAft>
                          <a:spcPts val="0"/>
                        </a:spcAft>
                        <a:buSzPts val="1400"/>
                        <a:buChar char="●"/>
                      </a:pPr>
                      <a:r>
                        <a:rPr lang="en-US"/>
                        <a:t>Complex visualization of output decision trees due to large number of trees</a:t>
                      </a:r>
                      <a:endParaRPr/>
                    </a:p>
                    <a:p>
                      <a:pPr indent="-317500" lvl="0" marL="457200" rtl="0" algn="l">
                        <a:spcBef>
                          <a:spcPts val="0"/>
                        </a:spcBef>
                        <a:spcAft>
                          <a:spcPts val="0"/>
                        </a:spcAft>
                        <a:buSzPts val="1400"/>
                        <a:buChar char="●"/>
                      </a:pPr>
                      <a:r>
                        <a:rPr lang="en-US"/>
                        <a:t>Selection of parameters however in many cases default values are essential</a:t>
                      </a:r>
                      <a:endParaRPr/>
                    </a:p>
                    <a:p>
                      <a:pPr indent="-317500" lvl="0" marL="457200" rtl="0" algn="l">
                        <a:spcBef>
                          <a:spcPts val="0"/>
                        </a:spcBef>
                        <a:spcAft>
                          <a:spcPts val="0"/>
                        </a:spcAft>
                        <a:buSzPts val="1400"/>
                        <a:buChar char="●"/>
                      </a:pPr>
                      <a:r>
                        <a:rPr lang="en-US"/>
                        <a:t>Higher correlation between any two trees in the forest increases the forest error rate, therefore, </a:t>
                      </a:r>
                      <a:r>
                        <a:rPr lang="en-US"/>
                        <a:t>sensitive</a:t>
                      </a:r>
                      <a:r>
                        <a:rPr lang="en-US"/>
                        <a:t> to the number of variables selected at each node</a:t>
                      </a:r>
                      <a:endParaRPr/>
                    </a:p>
                  </a:txBody>
                  <a:tcPr marT="91425" marB="91425" marR="91425" marL="91425"/>
                </a:tc>
              </a:tr>
            </a:tbl>
          </a:graphicData>
        </a:graphic>
      </p:graphicFrame>
      <p:sp>
        <p:nvSpPr>
          <p:cNvPr id="123" name="Google Shape;123;g14685233fa2_0_1"/>
          <p:cNvSpPr txBox="1"/>
          <p:nvPr/>
        </p:nvSpPr>
        <p:spPr>
          <a:xfrm>
            <a:off x="415600" y="6596411"/>
            <a:ext cx="8336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https://www.sciencedirect.com/science/article/pii/S0003267015001889?via%3Dihub#bib0015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4685233fa2_0_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Choose PLS-DA</a:t>
            </a:r>
            <a:endParaRPr/>
          </a:p>
        </p:txBody>
      </p:sp>
      <p:sp>
        <p:nvSpPr>
          <p:cNvPr id="129" name="Google Shape;129;g14685233fa2_0_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381000" lvl="0" marL="457200" rtl="0" algn="l">
              <a:lnSpc>
                <a:spcPct val="100000"/>
              </a:lnSpc>
              <a:spcBef>
                <a:spcPts val="0"/>
              </a:spcBef>
              <a:spcAft>
                <a:spcPts val="0"/>
              </a:spcAft>
              <a:buSzPts val="2400"/>
              <a:buAutoNum type="arabicPeriod"/>
            </a:pPr>
            <a:r>
              <a:rPr lang="en-US" sz="2400">
                <a:latin typeface="Arial"/>
                <a:ea typeface="Arial"/>
                <a:cs typeface="Arial"/>
                <a:sym typeface="Arial"/>
              </a:rPr>
              <a:t>Metabolomics study data has large volume, large number of features, noise and missing data. </a:t>
            </a:r>
            <a:endParaRPr sz="2400">
              <a:latin typeface="Arial"/>
              <a:ea typeface="Arial"/>
              <a:cs typeface="Arial"/>
              <a:sym typeface="Arial"/>
            </a:endParaRPr>
          </a:p>
          <a:p>
            <a:pPr indent="-381000" lvl="0" marL="457200" rtl="0" algn="l">
              <a:lnSpc>
                <a:spcPct val="100000"/>
              </a:lnSpc>
              <a:spcBef>
                <a:spcPts val="0"/>
              </a:spcBef>
              <a:spcAft>
                <a:spcPts val="0"/>
              </a:spcAft>
              <a:buSzPts val="2400"/>
              <a:buAutoNum type="arabicPeriod"/>
            </a:pPr>
            <a:r>
              <a:rPr lang="en-US" sz="2400">
                <a:latin typeface="Arial"/>
                <a:ea typeface="Arial"/>
                <a:cs typeface="Arial"/>
                <a:sym typeface="Arial"/>
              </a:rPr>
              <a:t>Because of the complication of data, it will be hard to interpret the data by human eyes.  (PLS-DA can provide a low-dimensional, easily interpretable scores plot)</a:t>
            </a:r>
            <a:endParaRPr sz="2400">
              <a:latin typeface="Arial"/>
              <a:ea typeface="Arial"/>
              <a:cs typeface="Arial"/>
              <a:sym typeface="Arial"/>
            </a:endParaRPr>
          </a:p>
          <a:p>
            <a:pPr indent="-381000" lvl="0" marL="457200" rtl="0" algn="l">
              <a:lnSpc>
                <a:spcPct val="100000"/>
              </a:lnSpc>
              <a:spcBef>
                <a:spcPts val="0"/>
              </a:spcBef>
              <a:spcAft>
                <a:spcPts val="0"/>
              </a:spcAft>
              <a:buSzPts val="2400"/>
              <a:buAutoNum type="arabicPeriod"/>
            </a:pPr>
            <a:r>
              <a:rPr lang="en-US" sz="2400">
                <a:latin typeface="Arial"/>
                <a:ea typeface="Arial"/>
                <a:cs typeface="Arial"/>
                <a:sym typeface="Arial"/>
              </a:rPr>
              <a:t> PLS-DA provides some statistics, such as loading weights, variable importance on Projection (VIP), that will help to identify the most important variables, in our case, to identify the biomarkers.</a:t>
            </a:r>
            <a:endParaRPr sz="2400">
              <a:latin typeface="Arial"/>
              <a:ea typeface="Arial"/>
              <a:cs typeface="Arial"/>
              <a:sym typeface="Arial"/>
            </a:endParaRPr>
          </a:p>
          <a:p>
            <a:pPr indent="-381000" lvl="0" marL="457200" rtl="0" algn="l">
              <a:lnSpc>
                <a:spcPct val="100000"/>
              </a:lnSpc>
              <a:spcBef>
                <a:spcPts val="0"/>
              </a:spcBef>
              <a:spcAft>
                <a:spcPts val="0"/>
              </a:spcAft>
              <a:buSzPts val="2400"/>
              <a:buAutoNum type="arabicPeriod"/>
            </a:pPr>
            <a:r>
              <a:rPr lang="en-US" sz="2400">
                <a:latin typeface="Arial"/>
                <a:ea typeface="Arial"/>
                <a:cs typeface="Arial"/>
                <a:sym typeface="Arial"/>
              </a:rPr>
              <a:t>PLS-DA is commonly used for classification purpose and biomarker selection in metabolomics studies and other omics studies.</a:t>
            </a:r>
            <a:endParaRPr sz="24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4571cb0dee_0_15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why not univariate statistics?</a:t>
            </a:r>
            <a:endParaRPr/>
          </a:p>
        </p:txBody>
      </p:sp>
      <p:sp>
        <p:nvSpPr>
          <p:cNvPr id="135" name="Google Shape;135;g14571cb0dee_0_155"/>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0"/>
              </a:spcBef>
              <a:spcAft>
                <a:spcPts val="0"/>
              </a:spcAft>
              <a:buSzPts val="2800"/>
              <a:buNone/>
            </a:pPr>
            <a:r>
              <a:rPr lang="en-US">
                <a:solidFill>
                  <a:srgbClr val="2D3B45"/>
                </a:solidFill>
                <a:highlight>
                  <a:srgbClr val="FFFFFF"/>
                </a:highlight>
                <a:latin typeface="Arial"/>
                <a:ea typeface="Arial"/>
                <a:cs typeface="Arial"/>
                <a:sym typeface="Arial"/>
              </a:rPr>
              <a:t>The metabolomics dataset usually has a large number of features, and features are collinear. </a:t>
            </a:r>
            <a:endParaRPr/>
          </a:p>
        </p:txBody>
      </p:sp>
      <p:pic>
        <p:nvPicPr>
          <p:cNvPr id="136" name="Google Shape;136;g14571cb0dee_0_155"/>
          <p:cNvPicPr preferRelativeResize="0"/>
          <p:nvPr/>
        </p:nvPicPr>
        <p:blipFill rotWithShape="1">
          <a:blip r:embed="rId4">
            <a:alphaModFix/>
          </a:blip>
          <a:srcRect b="0" l="0" r="0" t="0"/>
          <a:stretch/>
        </p:blipFill>
        <p:spPr>
          <a:xfrm>
            <a:off x="2941780" y="2542309"/>
            <a:ext cx="5754254" cy="43156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4571cb0dee_0_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PLS</a:t>
            </a:r>
            <a:endParaRPr/>
          </a:p>
        </p:txBody>
      </p:sp>
      <p:sp>
        <p:nvSpPr>
          <p:cNvPr id="142" name="Google Shape;142;g14571cb0dee_0_6"/>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PLS is used to relate two data matrices, X and Y, to each other by a linear multivariate model. </a:t>
            </a:r>
            <a:endParaRPr/>
          </a:p>
          <a:p>
            <a:pPr indent="0" lvl="0" marL="0" rtl="0" algn="l">
              <a:lnSpc>
                <a:spcPct val="90000"/>
              </a:lnSpc>
              <a:spcBef>
                <a:spcPts val="1000"/>
              </a:spcBef>
              <a:spcAft>
                <a:spcPts val="0"/>
              </a:spcAft>
              <a:buSzPts val="2800"/>
              <a:buNone/>
            </a:pPr>
            <a:r>
              <a:rPr lang="en-US"/>
              <a:t>It is able to analyze data with many, noisy, collinear, and even incomplete variables in both X and Y.</a:t>
            </a:r>
            <a:endParaRPr/>
          </a:p>
        </p:txBody>
      </p:sp>
      <p:pic>
        <p:nvPicPr>
          <p:cNvPr id="143" name="Google Shape;143;g14571cb0dee_0_6"/>
          <p:cNvPicPr preferRelativeResize="0"/>
          <p:nvPr/>
        </p:nvPicPr>
        <p:blipFill rotWithShape="1">
          <a:blip r:embed="rId3">
            <a:alphaModFix/>
          </a:blip>
          <a:srcRect b="0" l="0" r="0" t="0"/>
          <a:stretch/>
        </p:blipFill>
        <p:spPr>
          <a:xfrm>
            <a:off x="1931033" y="3777100"/>
            <a:ext cx="7842800" cy="29383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2021-06-07T21:42:08Z</dcterms:created>
  <dc:creator>Microsoft Office User</dc:creator>
</cp:coreProperties>
</file>